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notesSlides/notesSlide7.xml" ContentType="application/vnd.openxmlformats-officedocument.presentationml.notesSlide+xml"/>
  <Override PartName="/ppt/tags/tag10.xml" ContentType="application/vnd.openxmlformats-officedocument.presentationml.tags+xml"/>
  <Override PartName="/ppt/notesSlides/notesSlide8.xml" ContentType="application/vnd.openxmlformats-officedocument.presentationml.notesSlide+xml"/>
  <Override PartName="/ppt/tags/tag11.xml" ContentType="application/vnd.openxmlformats-officedocument.presentationml.tags+xml"/>
  <Override PartName="/ppt/notesSlides/notesSlide9.xml" ContentType="application/vnd.openxmlformats-officedocument.presentationml.notesSlide+xml"/>
  <Override PartName="/ppt/tags/tag12.xml" ContentType="application/vnd.openxmlformats-officedocument.presentationml.tags+xml"/>
  <Override PartName="/ppt/notesSlides/notesSlide10.xml" ContentType="application/vnd.openxmlformats-officedocument.presentationml.notesSlide+xml"/>
  <Override PartName="/ppt/tags/tag13.xml" ContentType="application/vnd.openxmlformats-officedocument.presentationml.tags+xml"/>
  <Override PartName="/ppt/notesSlides/notesSlide11.xml" ContentType="application/vnd.openxmlformats-officedocument.presentationml.notesSlide+xml"/>
  <Override PartName="/ppt/tags/tag14.xml" ContentType="application/vnd.openxmlformats-officedocument.presentationml.tags+xml"/>
  <Override PartName="/ppt/notesSlides/notesSlide12.xml" ContentType="application/vnd.openxmlformats-officedocument.presentationml.notesSlide+xml"/>
  <Override PartName="/ppt/tags/tag15.xml" ContentType="application/vnd.openxmlformats-officedocument.presentationml.tags+xml"/>
  <Override PartName="/ppt/notesSlides/notesSlide13.xml" ContentType="application/vnd.openxmlformats-officedocument.presentationml.notesSlide+xml"/>
  <Override PartName="/ppt/tags/tag16.xml" ContentType="application/vnd.openxmlformats-officedocument.presentationml.tags+xml"/>
  <Override PartName="/ppt/notesSlides/notesSlide14.xml" ContentType="application/vnd.openxmlformats-officedocument.presentationml.notesSlide+xml"/>
  <Override PartName="/ppt/tags/tag17.xml" ContentType="application/vnd.openxmlformats-officedocument.presentationml.tags+xml"/>
  <Override PartName="/ppt/notesSlides/notesSlide15.xml" ContentType="application/vnd.openxmlformats-officedocument.presentationml.notesSlide+xml"/>
  <Override PartName="/ppt/tags/tag18.xml" ContentType="application/vnd.openxmlformats-officedocument.presentationml.tags+xml"/>
  <Override PartName="/ppt/notesSlides/notesSlide16.xml" ContentType="application/vnd.openxmlformats-officedocument.presentationml.notesSlide+xml"/>
  <Override PartName="/ppt/tags/tag19.xml" ContentType="application/vnd.openxmlformats-officedocument.presentationml.tags+xml"/>
  <Override PartName="/ppt/notesSlides/notesSlide17.xml" ContentType="application/vnd.openxmlformats-officedocument.presentationml.notesSlide+xml"/>
  <Override PartName="/ppt/tags/tag20.xml" ContentType="application/vnd.openxmlformats-officedocument.presentationml.tags+xml"/>
  <Override PartName="/ppt/notesSlides/notesSlide18.xml" ContentType="application/vnd.openxmlformats-officedocument.presentationml.notesSlide+xml"/>
  <Override PartName="/ppt/tags/tag21.xml" ContentType="application/vnd.openxmlformats-officedocument.presentationml.tags+xml"/>
  <Override PartName="/ppt/notesSlides/notesSlide19.xml" ContentType="application/vnd.openxmlformats-officedocument.presentationml.notesSlide+xml"/>
  <Override PartName="/ppt/tags/tag22.xml" ContentType="application/vnd.openxmlformats-officedocument.presentationml.tag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26"/>
  </p:notesMasterIdLst>
  <p:sldIdLst>
    <p:sldId id="825" r:id="rId5"/>
    <p:sldId id="942" r:id="rId6"/>
    <p:sldId id="1034" r:id="rId7"/>
    <p:sldId id="1035" r:id="rId8"/>
    <p:sldId id="1036" r:id="rId9"/>
    <p:sldId id="1037" r:id="rId10"/>
    <p:sldId id="1040" r:id="rId11"/>
    <p:sldId id="1038" r:id="rId12"/>
    <p:sldId id="1039" r:id="rId13"/>
    <p:sldId id="1041" r:id="rId14"/>
    <p:sldId id="1042" r:id="rId15"/>
    <p:sldId id="1043" r:id="rId16"/>
    <p:sldId id="1044" r:id="rId17"/>
    <p:sldId id="1045" r:id="rId18"/>
    <p:sldId id="1046" r:id="rId19"/>
    <p:sldId id="1047" r:id="rId20"/>
    <p:sldId id="1048" r:id="rId21"/>
    <p:sldId id="1049" r:id="rId22"/>
    <p:sldId id="1050" r:id="rId23"/>
    <p:sldId id="1051" r:id="rId24"/>
    <p:sldId id="764" r:id="rId25"/>
  </p:sldIdLst>
  <p:sldSz cx="12192000" cy="6858000"/>
  <p:notesSz cx="6858000" cy="9144000"/>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CFE60016-63BA-8436-3181-D22B3FD672BF}" name="Joshua Fox" initials="JF" userId="4ceb8ae190a85862"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Martin,Joshua L" initials="ML" lastIdx="40" clrIdx="0">
    <p:extLst>
      <p:ext uri="{19B8F6BF-5375-455C-9EA6-DF929625EA0E}">
        <p15:presenceInfo xmlns:p15="http://schemas.microsoft.com/office/powerpoint/2012/main" userId="S::joshua.martin@ufl.edu::25286dc8-54d3-41a1-9686-62cd67066567" providerId="AD"/>
      </p:ext>
    </p:extLst>
  </p:cmAuthor>
  <p:cmAuthor id="2" name="McDonald,Kellie" initials="M" lastIdx="6" clrIdx="1">
    <p:extLst>
      <p:ext uri="{19B8F6BF-5375-455C-9EA6-DF929625EA0E}">
        <p15:presenceInfo xmlns:p15="http://schemas.microsoft.com/office/powerpoint/2012/main" userId="S::goughnourkl@ufl.edu::00853a30-b886-407b-aa83-597a4aa7949f" providerId="AD"/>
      </p:ext>
    </p:extLst>
  </p:cmAuthor>
  <p:cmAuthor id="3" name="joshuafox@ufl.edu" initials="j" lastIdx="13" clrIdx="2">
    <p:extLst>
      <p:ext uri="{19B8F6BF-5375-455C-9EA6-DF929625EA0E}">
        <p15:presenceInfo xmlns:p15="http://schemas.microsoft.com/office/powerpoint/2012/main" userId="joshuafox@ufl.edu"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3E7"/>
    <a:srgbClr val="FEF0E1"/>
    <a:srgbClr val="1E2A36"/>
    <a:srgbClr val="2D4051"/>
    <a:srgbClr val="3C556C"/>
    <a:srgbClr val="3794FA"/>
    <a:srgbClr val="0451A5"/>
    <a:srgbClr val="033D7C"/>
    <a:srgbClr val="D3DDE7"/>
    <a:srgbClr val="69EE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646" autoAdjust="0"/>
    <p:restoredTop sz="72281" autoAdjust="0"/>
  </p:normalViewPr>
  <p:slideViewPr>
    <p:cSldViewPr snapToGrid="0" showGuides="1">
      <p:cViewPr varScale="1">
        <p:scale>
          <a:sx n="79" d="100"/>
          <a:sy n="79" d="100"/>
        </p:scale>
        <p:origin x="1188" y="84"/>
      </p:cViewPr>
      <p:guideLst>
        <p:guide orient="horz" pos="2160"/>
        <p:guide pos="3840"/>
      </p:guideLst>
    </p:cSldViewPr>
  </p:slideViewPr>
  <p:outlineViewPr>
    <p:cViewPr>
      <p:scale>
        <a:sx n="33" d="100"/>
        <a:sy n="33" d="100"/>
      </p:scale>
      <p:origin x="0" y="-12176"/>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notesMaster" Target="notesMasters/notesMaster1.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microsoft.com/office/2018/10/relationships/authors" Target="author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commentAuthors" Target="commentAuthor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tags" Target="tags/tag1.xml"/><Relationship Id="rId30" Type="http://schemas.openxmlformats.org/officeDocument/2006/relationships/viewProps" Target="viewProps.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sv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193BCE-4788-4515-BBD8-9108AB8560EF}" type="datetimeFigureOut">
              <a:rPr lang="en-US" smtClean="0"/>
              <a:t>8/26/2022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037217-9793-4C9A-AF1C-443ACF2A3F9E}" type="slidenum">
              <a:rPr lang="en-US" smtClean="0"/>
              <a:t>‹#›</a:t>
            </a:fld>
            <a:endParaRPr lang="en-US"/>
          </a:p>
        </p:txBody>
      </p:sp>
    </p:spTree>
    <p:extLst>
      <p:ext uri="{BB962C8B-B14F-4D97-AF65-F5344CB8AC3E}">
        <p14:creationId xmlns:p14="http://schemas.microsoft.com/office/powerpoint/2010/main" val="36167184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video we're going to talk about constructors and destructors, two special types of class member functions. These functions allow us to write code that gets executed when objects are created and when they’re destroyed. Let’s take a look!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92418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As I mentioned before, a class can have at most 1 default constructor.</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If we had this class, and instantiated it in this way, what would the price of the car be?</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Would it be 1000, because of the default arguments?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Or would it be 0, because this default constructor has no parameters, and we didn't specify any when instantiating</a:t>
            </a:r>
            <a:r>
              <a:rPr lang="en-US" sz="1800" baseline="0" dirty="0">
                <a:effectLst/>
                <a:latin typeface="Calibri" panose="020F0502020204030204" pitchFamily="34" charset="0"/>
                <a:ea typeface="Calibri" panose="020F0502020204030204" pitchFamily="34" charset="0"/>
                <a:cs typeface="Times New Roman" panose="02020603050405020304" pitchFamily="18" charset="0"/>
              </a:rPr>
              <a:t> the </a:t>
            </a:r>
            <a:r>
              <a:rPr lang="en-US" sz="1800" dirty="0">
                <a:effectLst/>
                <a:latin typeface="Calibri" panose="020F0502020204030204" pitchFamily="34" charset="0"/>
                <a:ea typeface="Calibri" panose="020F0502020204030204" pitchFamily="34" charset="0"/>
                <a:cs typeface="Times New Roman" panose="02020603050405020304" pitchFamily="18" charset="0"/>
              </a:rPr>
              <a:t>class?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Since both of these constructors qualify to be a default, we'll get a compiler error. We would have to choose one, and get rid of the other. Personally, I would keep the one with default arguments, as it's more flexible and provides us with options.</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11</a:t>
            </a:fld>
            <a:endParaRPr lang="en-US"/>
          </a:p>
        </p:txBody>
      </p:sp>
    </p:spTree>
    <p:extLst>
      <p:ext uri="{BB962C8B-B14F-4D97-AF65-F5344CB8AC3E}">
        <p14:creationId xmlns:p14="http://schemas.microsoft.com/office/powerpoint/2010/main" val="248719860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Let's take a quick look at default arguments and a couple of points about them. First, when writing default values in a function, you don't need to give every parameter a default value. However, once you start, you need to assign all values afterward a default as well.</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case all the parameters have a default value, [CLICK] and we could call the function with anywhere from zero</a:t>
            </a:r>
            <a:r>
              <a:rPr lang="en-US" sz="1800" baseline="0" dirty="0">
                <a:effectLst/>
                <a:latin typeface="Calibri" panose="020F0502020204030204" pitchFamily="34" charset="0"/>
                <a:ea typeface="Calibri" panose="020F0502020204030204" pitchFamily="34" charset="0"/>
                <a:cs typeface="Times New Roman" panose="02020603050405020304" pitchFamily="18" charset="0"/>
              </a:rPr>
              <a:t> to three </a:t>
            </a:r>
            <a:r>
              <a:rPr lang="en-US" sz="1800" dirty="0">
                <a:effectLst/>
                <a:latin typeface="Calibri" panose="020F0502020204030204" pitchFamily="34" charset="0"/>
                <a:ea typeface="Calibri" panose="020F0502020204030204" pitchFamily="34" charset="0"/>
                <a:cs typeface="Times New Roman" panose="02020603050405020304" pitchFamily="18" charset="0"/>
              </a:rPr>
              <a:t>arguments if we wanted to.</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example,</a:t>
            </a:r>
            <a:r>
              <a:rPr lang="en-US" sz="1800" baseline="0" dirty="0">
                <a:effectLst/>
                <a:latin typeface="Calibri" panose="020F0502020204030204" pitchFamily="34" charset="0"/>
                <a:ea typeface="Calibri" panose="020F0502020204030204" pitchFamily="34" charset="0"/>
                <a:cs typeface="Times New Roman" panose="02020603050405020304" pitchFamily="18" charset="0"/>
              </a:rPr>
              <a:t> </a:t>
            </a:r>
            <a:r>
              <a:rPr lang="en-US" sz="1800" dirty="0">
                <a:effectLst/>
                <a:latin typeface="Calibri" panose="020F0502020204030204" pitchFamily="34" charset="0"/>
                <a:ea typeface="Calibri" panose="020F0502020204030204" pitchFamily="34" charset="0"/>
                <a:cs typeface="Times New Roman" panose="02020603050405020304" pitchFamily="18" charset="0"/>
              </a:rPr>
              <a:t>as long as we keep assigning default values once we start, we're okay.</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could call this function with only one argument, and the y and z variables would be assigned their default values.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And if we assign only the third parameter a default value, [CLICK]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then we can call the function with at least 2 values, possibly 3 if we wanted to.</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example is not okay, as there is a "skipped" default value in the middle.</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If the function were only called with a single argument, where does that 5 go? Does that skip x since it has a default value, or overwrite the 100? If so, the y value remains uninitialized, which isn't a good idea for function variables.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There is no way to tell a function call which variables it should skip or not, which is why the rule is that once we start using default arguments, we have to continue for all the rest.</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12</a:t>
            </a:fld>
            <a:endParaRPr lang="en-US"/>
          </a:p>
        </p:txBody>
      </p:sp>
    </p:spTree>
    <p:extLst>
      <p:ext uri="{BB962C8B-B14F-4D97-AF65-F5344CB8AC3E}">
        <p14:creationId xmlns:p14="http://schemas.microsoft.com/office/powerpoint/2010/main" val="1164608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So what happens if you don't write a constructor? The compiler will create an implicit constructor for you.</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constructor takes no arguments and has an empty body, so it does nothing.</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is what the implicit constructor will look like if you don't write any constructors for a class. No parameters, doesn't do anything, but qualifies as a default constructor.</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If you write ANY constructors for your class, no matter if they qualify as a default constructor or not, the compiler will NOT create this empty function for you. If you start to do some of the work, it takes a hands-off approach and assumes you know what you're doing!</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13</a:t>
            </a:fld>
            <a:endParaRPr lang="en-US"/>
          </a:p>
        </p:txBody>
      </p:sp>
    </p:spTree>
    <p:extLst>
      <p:ext uri="{BB962C8B-B14F-4D97-AF65-F5344CB8AC3E}">
        <p14:creationId xmlns:p14="http://schemas.microsoft.com/office/powerpoint/2010/main" val="16128083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It's possible, though not recommended, to have a class with constructors, but no default constructor.</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class has a single constructor that takes in two arguments, with no default values.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That means the object MUST be initialized with two values. It can't work any other way.</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some cases this might be fine. We have to create instances of this class with two values, that makes sense for the class. We could create points with values of 0, 0, but let's assume for some reason we don't want that.</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Where this becomes problematic is if we want to create an array of objects. With arrays, you MUST have a default constructor, because we can't initialize the entire array all at once. In general, it's a good idea to always have a default constructor.</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14</a:t>
            </a:fld>
            <a:endParaRPr lang="en-US"/>
          </a:p>
        </p:txBody>
      </p:sp>
    </p:spTree>
    <p:extLst>
      <p:ext uri="{BB962C8B-B14F-4D97-AF65-F5344CB8AC3E}">
        <p14:creationId xmlns:p14="http://schemas.microsoft.com/office/powerpoint/2010/main" val="349732204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As our classes grow in size and complexity, we might need more and more data to initialize them completely. In those cases, a constructor might grow to the point where it can be a little cumbersome to use.</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case, having to pass 11 arguments to a function isn't ideal. But if that's what the class needs, is there any way to avoid it?</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An alternative would be to break the initialization process into multiple, smaller pieces. Instead of a massive constructor, we have essentially an empty (or default) constructor, and then we call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severall</a:t>
            </a:r>
            <a:r>
              <a:rPr lang="en-US" sz="1800" dirty="0">
                <a:effectLst/>
                <a:latin typeface="Calibri" panose="020F0502020204030204" pitchFamily="34" charset="0"/>
                <a:ea typeface="Calibri" panose="020F0502020204030204" pitchFamily="34" charset="0"/>
                <a:cs typeface="Times New Roman" panose="02020603050405020304" pitchFamily="18" charset="0"/>
              </a:rPr>
              <a:t> smaller initialization steps. While this makes it easier for us to track what data is being set and where, we start moving back toward the issue presented at the beginning of this video: we have to remember to perform these initialization steps ourselves.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It comes down to choosing one of these two options: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Create a large constructor that requires a lot of arguments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or write a smaller constructor, and do the rest of the initialization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afteward</a:t>
            </a:r>
            <a:r>
              <a:rPr lang="en-US" sz="1800" dirty="0">
                <a:effectLst/>
                <a:latin typeface="Calibri" panose="020F0502020204030204" pitchFamily="34" charset="0"/>
                <a:ea typeface="Calibri" panose="020F0502020204030204" pitchFamily="34" charset="0"/>
                <a:cs typeface="Times New Roman" panose="02020603050405020304" pitchFamily="18" charset="0"/>
              </a:rPr>
              <a:t>, in multiple steps.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Which approach you take depends on personal preference, but the work has be done somewhere.</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15</a:t>
            </a:fld>
            <a:endParaRPr lang="en-US"/>
          </a:p>
        </p:txBody>
      </p:sp>
    </p:spTree>
    <p:extLst>
      <p:ext uri="{BB962C8B-B14F-4D97-AF65-F5344CB8AC3E}">
        <p14:creationId xmlns:p14="http://schemas.microsoft.com/office/powerpoint/2010/main" val="170538523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Destructors are sort of the opposite of constructors. These are class member functions that get automatically invoked when an object falls out of scope and is essentially destroyed.</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Destructors are the last function that an instance of a class invokes, [CLICK] and they're used to "clean up" the object, in whatever way that object needs.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Syntactically, destructors are just functions that have the same name as the class, like constructors. However, the name is prefaced by a tilde character, which on most keyboards is the SHIFT key plus the key next to the number one. Destructors also have no return type to worry about, and unlike constructors they never take parameters.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 </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Remember that variables fall out of scope at different times, depending on where they were created. This could be [CLICK]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When a function ends [CLICK]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When a program ends [CLICK]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When a block of code ends (this is for local variables in loops and if statements) [CLICK]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Or when the delete keyword is used on a dynamically allocated pointer. We'll look at dynamic memory at a later point in the course.</a:t>
            </a:r>
          </a:p>
          <a:p>
            <a:pPr marL="0" marR="0">
              <a:lnSpc>
                <a:spcPct val="107000"/>
              </a:lnSpc>
              <a:spcBef>
                <a:spcPts val="0"/>
              </a:spcBef>
              <a:spcAft>
                <a:spcPts val="0"/>
              </a:spcAft>
            </a:pP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Whatever the specific situation</a:t>
            </a:r>
            <a:r>
              <a:rPr lang="en-US" sz="1800" baseline="0" dirty="0">
                <a:effectLst/>
                <a:latin typeface="Calibri" panose="020F0502020204030204" pitchFamily="34" charset="0"/>
                <a:ea typeface="Calibri" panose="020F0502020204030204" pitchFamily="34" charset="0"/>
                <a:cs typeface="Times New Roman" panose="02020603050405020304" pitchFamily="18" charset="0"/>
              </a:rPr>
              <a:t>, when the object falls out of scope, the destructor is invoked.</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16</a:t>
            </a:fld>
            <a:endParaRPr lang="en-US"/>
          </a:p>
        </p:txBody>
      </p:sp>
    </p:spTree>
    <p:extLst>
      <p:ext uri="{BB962C8B-B14F-4D97-AF65-F5344CB8AC3E}">
        <p14:creationId xmlns:p14="http://schemas.microsoft.com/office/powerpoint/2010/main" val="342254815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The purpose of a destructor is a bit broad, but the overall idea is that this is the time when a class</a:t>
            </a:r>
            <a:r>
              <a:rPr lang="en-US" sz="1800" baseline="0" dirty="0"/>
              <a:t> instance</a:t>
            </a:r>
            <a:r>
              <a:rPr lang="en-US" sz="1800" dirty="0"/>
              <a:t> finalizes its work, whatever that may be.</a:t>
            </a:r>
          </a:p>
          <a:p>
            <a:r>
              <a:rPr lang="en-US" sz="1800" dirty="0"/>
              <a:t>[CLICK]</a:t>
            </a:r>
          </a:p>
          <a:p>
            <a:endParaRPr lang="en-US" sz="1800" dirty="0"/>
          </a:p>
          <a:p>
            <a:r>
              <a:rPr lang="en-US" sz="1800" dirty="0"/>
              <a:t>For some objects, there might be nothing to do at the end. The work might already be finished, so the destructor can be ignored.</a:t>
            </a:r>
          </a:p>
          <a:p>
            <a:r>
              <a:rPr lang="en-US" sz="1800" dirty="0"/>
              <a:t>[CLICK]</a:t>
            </a:r>
          </a:p>
          <a:p>
            <a:endParaRPr lang="en-US" sz="1800" dirty="0"/>
          </a:p>
          <a:p>
            <a:r>
              <a:rPr lang="en-US" sz="1800" dirty="0"/>
              <a:t>When dealing with dynamic memory, destructors are absolutely necessary, and we'll examine those situations later.</a:t>
            </a:r>
          </a:p>
          <a:p>
            <a:r>
              <a:rPr lang="en-US" sz="1800" dirty="0"/>
              <a:t>[CLICK]</a:t>
            </a:r>
          </a:p>
          <a:p>
            <a:endParaRPr lang="en-US" sz="1800" dirty="0"/>
          </a:p>
          <a:p>
            <a:r>
              <a:rPr lang="en-US" sz="1800" dirty="0"/>
              <a:t>In this bit of code we have a constructor and destructor that simply</a:t>
            </a:r>
            <a:r>
              <a:rPr lang="en-US" sz="1800" baseline="0" dirty="0"/>
              <a:t> </a:t>
            </a:r>
            <a:r>
              <a:rPr lang="en-US" sz="1800" dirty="0"/>
              <a:t>both print out messages when they are invoked.</a:t>
            </a:r>
          </a:p>
          <a:p>
            <a:r>
              <a:rPr lang="en-US" sz="1800" dirty="0"/>
              <a:t>[CLICK]</a:t>
            </a:r>
          </a:p>
          <a:p>
            <a:endParaRPr lang="en-US" sz="1800" dirty="0"/>
          </a:p>
          <a:p>
            <a:r>
              <a:rPr lang="en-US" sz="1800" dirty="0"/>
              <a:t>If we were to put that to use in a very small example like this, we can see that the output of the program includes execution of the constructor and destructor, even though it might not look like the example code is calling any functions explicitly. If we needed to do any "real" work on the object, this would be the order in which that work is performed. Even if it looks it’s only one or two lines of code, there could be a lot more work being </a:t>
            </a:r>
            <a:r>
              <a:rPr lang="en-US" sz="1800"/>
              <a:t>done elsewhere!</a:t>
            </a:r>
            <a:endParaRPr lang="en-US" sz="1800" dirty="0"/>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17</a:t>
            </a:fld>
            <a:endParaRPr lang="en-US"/>
          </a:p>
        </p:txBody>
      </p:sp>
    </p:spTree>
    <p:extLst>
      <p:ext uri="{BB962C8B-B14F-4D97-AF65-F5344CB8AC3E}">
        <p14:creationId xmlns:p14="http://schemas.microsoft.com/office/powerpoint/2010/main" val="72885328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 requires that all classes have a destructor, even if your class doesn't need one. (The language doesn't have a way of detecting that you </a:t>
            </a:r>
            <a:r>
              <a:rPr lang="en-US" sz="1800" b="1" dirty="0">
                <a:effectLst/>
                <a:latin typeface="Calibri" panose="020F0502020204030204" pitchFamily="34" charset="0"/>
                <a:ea typeface="Calibri" panose="020F0502020204030204" pitchFamily="34" charset="0"/>
                <a:cs typeface="Times New Roman" panose="02020603050405020304" pitchFamily="18" charset="0"/>
              </a:rPr>
              <a:t>should</a:t>
            </a:r>
            <a:r>
              <a:rPr lang="en-US" sz="1800" dirty="0">
                <a:effectLst/>
                <a:latin typeface="Calibri" panose="020F0502020204030204" pitchFamily="34" charset="0"/>
                <a:ea typeface="Calibri" panose="020F0502020204030204" pitchFamily="34" charset="0"/>
                <a:cs typeface="Times New Roman" panose="02020603050405020304" pitchFamily="18" charset="0"/>
              </a:rPr>
              <a:t> write one!)</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If you don't write one, an implicit destructor is written for you (which, if you've been paying attention, may sound very familiar...)</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This destructor, like an implicit constructor, does nothing at all. However, it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satisifies</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requirement that your class have one.</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Destructors are absolutely critical in some situations, as we'll see later on. In some cases, though, they can be ignored, and an implicit destructor will do just fine.</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Also, some languages might not even have destructors in them. Given the nature of a language, especially with those that manage memory allocations for you, there may be nothing to do after an object falls out of scope.</a:t>
            </a:r>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18</a:t>
            </a:fld>
            <a:endParaRPr lang="en-US"/>
          </a:p>
        </p:txBody>
      </p:sp>
    </p:spTree>
    <p:extLst>
      <p:ext uri="{BB962C8B-B14F-4D97-AF65-F5344CB8AC3E}">
        <p14:creationId xmlns:p14="http://schemas.microsoft.com/office/powerpoint/2010/main" val="195172111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All objects,</a:t>
            </a:r>
            <a:r>
              <a:rPr lang="en-US" sz="1800" baseline="0" dirty="0"/>
              <a:t> large and small, must be initialized at some point, and they also need to be destroyed.</a:t>
            </a:r>
          </a:p>
          <a:p>
            <a:r>
              <a:rPr lang="en-US" sz="1800" baseline="0" dirty="0"/>
              <a:t>[CLICK]</a:t>
            </a:r>
          </a:p>
          <a:p>
            <a:r>
              <a:rPr lang="en-US" sz="1800" baseline="0" dirty="0"/>
              <a:t>Constructors are invoked when a class is first instantiated, and allow us to set the initial state of an object.</a:t>
            </a:r>
          </a:p>
          <a:p>
            <a:r>
              <a:rPr lang="en-US" sz="1800" baseline="0" dirty="0"/>
              <a:t>[CLICK]</a:t>
            </a:r>
          </a:p>
          <a:p>
            <a:r>
              <a:rPr lang="en-US" sz="1800" baseline="0" dirty="0"/>
              <a:t>Destructors, on the other hand, are invoked when an object falls out of scope, or when delete is called on a dynamically allocated object. The destructor allows you to finalize an object, clean up any mess that was made, or otherwise perform the final steps of that object’s work, whatever those may be.</a:t>
            </a:r>
          </a:p>
          <a:p>
            <a:r>
              <a:rPr lang="en-US" sz="1800" baseline="0" dirty="0"/>
              <a:t>[CLICK]</a:t>
            </a:r>
          </a:p>
          <a:p>
            <a:r>
              <a:rPr lang="en-US" sz="1800" baseline="0" dirty="0"/>
              <a:t>The specific implementation of any of these functions will, as always, depend on the nature of the class and what you need it to do exactly. These are just the stages at which the work actually takes place.</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51578507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That wraps up this video about constructors and destructors, two very important types of class functions that we’ll see plenty more of throughout the semester. Thanks for watching, and I’ll see you next time!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72044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Let's say we have a class with an important initialization function. In order to properly use the class, we must call this function before anything else.</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proper usage of that class would be to create an instance, invoke the initialization function, and then perform any other operations we need. But what if we forgot to call the initialization function, or accidentally deleted that line of code?</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If we're missing the initialization of the object, the results are unpredictable, and that's not what we want out of our programs.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What would be useful here is a way to guarantee that an object goes through an initialization process before we use it. Constructors are the solution to that problem, though they come with their own set of rules just like any programming feature.</a:t>
            </a:r>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3</a:t>
            </a:fld>
            <a:endParaRPr lang="en-US"/>
          </a:p>
        </p:txBody>
      </p:sp>
    </p:spTree>
    <p:extLst>
      <p:ext uri="{BB962C8B-B14F-4D97-AF65-F5344CB8AC3E}">
        <p14:creationId xmlns:p14="http://schemas.microsoft.com/office/powerpoint/2010/main" val="142745672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Constructors are special class member functions that are use to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intialize</a:t>
            </a:r>
            <a:r>
              <a:rPr lang="en-US" sz="1800" dirty="0">
                <a:effectLst/>
                <a:latin typeface="Calibri" panose="020F0502020204030204" pitchFamily="34" charset="0"/>
                <a:ea typeface="Calibri" panose="020F0502020204030204" pitchFamily="34" charset="0"/>
                <a:cs typeface="Times New Roman" panose="02020603050405020304" pitchFamily="18" charset="0"/>
              </a:rPr>
              <a:t>, or construct an instance of a class.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Constructors are only called once, when an object is first instantiated.</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simple example here, we see the Widget class has a constructor declared along with some other class member functions.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name of a constructor is always the same--it's the same as the class in which it's defined.</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Though they're functions, they have no return type at all, not even void. We never return anything from a constructor, as the entire object itself is essentially a returned value.</a:t>
            </a:r>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4</a:t>
            </a:fld>
            <a:endParaRPr lang="en-US"/>
          </a:p>
        </p:txBody>
      </p:sp>
    </p:spTree>
    <p:extLst>
      <p:ext uri="{BB962C8B-B14F-4D97-AF65-F5344CB8AC3E}">
        <p14:creationId xmlns:p14="http://schemas.microsoft.com/office/powerpoint/2010/main" val="50390501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example the class has multiple constructors, each with a different number of parameters. If we wanted to create an instance of this class, we could do so in 3 different ways: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We could create an instance with 0 parameters, which invokes something called the default constructor...</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With 2 parameters...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Or with 4 parameters.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Every permutation of a constructor could different, but the intent of a constructor is always the same: initialize an object</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lvl="0" indent="0" algn="l" defTabSz="914400" rtl="0" eaLnBrk="1" fontAlgn="auto" latinLnBrk="0" hangingPunct="1">
              <a:lnSpc>
                <a:spcPct val="107000"/>
              </a:lnSpc>
              <a:spcBef>
                <a:spcPts val="0"/>
              </a:spcBef>
              <a:spcAft>
                <a:spcPts val="0"/>
              </a:spcAft>
              <a:buClrTx/>
              <a:buSzTx/>
              <a:buFontTx/>
              <a:buNone/>
              <a:tabLst/>
              <a:defRPr/>
            </a:pPr>
            <a:r>
              <a:rPr lang="en-US" sz="2800" dirty="0">
                <a:solidFill>
                  <a:srgbClr val="000000"/>
                </a:solidFill>
                <a:cs typeface="Calibri" panose="020F0502020204030204" pitchFamily="34" charset="0"/>
              </a:rPr>
              <a:t>The class will use those parameters for whatever it needs to inside the actual implementation of those functions.</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5</a:t>
            </a:fld>
            <a:endParaRPr lang="en-US"/>
          </a:p>
        </p:txBody>
      </p:sp>
    </p:spTree>
    <p:extLst>
      <p:ext uri="{BB962C8B-B14F-4D97-AF65-F5344CB8AC3E}">
        <p14:creationId xmlns:p14="http://schemas.microsoft.com/office/powerpoint/2010/main" val="5240598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Let’s look at what each of those constructors might do.</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6</a:t>
            </a:fld>
            <a:endParaRPr lang="en-US"/>
          </a:p>
        </p:txBody>
      </p:sp>
    </p:spTree>
    <p:extLst>
      <p:ext uri="{BB962C8B-B14F-4D97-AF65-F5344CB8AC3E}">
        <p14:creationId xmlns:p14="http://schemas.microsoft.com/office/powerpoint/2010/main" val="362001269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the case of the default constructor, we might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initalize</a:t>
            </a:r>
            <a:r>
              <a:rPr lang="en-US" sz="1800" dirty="0">
                <a:effectLst/>
                <a:latin typeface="Calibri" panose="020F0502020204030204" pitchFamily="34" charset="0"/>
                <a:ea typeface="Calibri" panose="020F0502020204030204" pitchFamily="34" charset="0"/>
                <a:cs typeface="Times New Roman" panose="02020603050405020304" pitchFamily="18" charset="0"/>
              </a:rPr>
              <a:t> the price and miles variables to 0, reasonable values for a number if we don't have any other information to work with. The make and model are given arbitrary defaults we might want to see in our program to indicate an empty or </a:t>
            </a:r>
            <a:r>
              <a:rPr lang="en-US" sz="1800" dirty="0" err="1">
                <a:effectLst/>
                <a:latin typeface="Calibri" panose="020F0502020204030204" pitchFamily="34" charset="0"/>
                <a:ea typeface="Calibri" panose="020F0502020204030204" pitchFamily="34" charset="0"/>
                <a:cs typeface="Times New Roman" panose="02020603050405020304" pitchFamily="18" charset="0"/>
              </a:rPr>
              <a:t>unitialized</a:t>
            </a:r>
            <a:r>
              <a:rPr lang="en-US" sz="1800" dirty="0">
                <a:effectLst/>
                <a:latin typeface="Calibri" panose="020F0502020204030204" pitchFamily="34" charset="0"/>
                <a:ea typeface="Calibri" panose="020F0502020204030204" pitchFamily="34" charset="0"/>
                <a:cs typeface="Times New Roman" panose="02020603050405020304" pitchFamily="18" charset="0"/>
              </a:rPr>
              <a:t> object.</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7</a:t>
            </a:fld>
            <a:endParaRPr lang="en-US"/>
          </a:p>
        </p:txBody>
      </p:sp>
    </p:spTree>
    <p:extLst>
      <p:ext uri="{BB962C8B-B14F-4D97-AF65-F5344CB8AC3E}">
        <p14:creationId xmlns:p14="http://schemas.microsoft.com/office/powerpoint/2010/main" val="95534280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case, we assign the make and model parameters to their respective member variables, and still give the price and miles variables a value of 0, because we have no other information to work with and those might be reasonable defaults.</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8</a:t>
            </a:fld>
            <a:endParaRPr lang="en-US"/>
          </a:p>
        </p:txBody>
      </p:sp>
    </p:spTree>
    <p:extLst>
      <p:ext uri="{BB962C8B-B14F-4D97-AF65-F5344CB8AC3E}">
        <p14:creationId xmlns:p14="http://schemas.microsoft.com/office/powerpoint/2010/main" val="10995297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last example, the constructor has one parameter for each member variable. The constructor takes in enough information to cover everything the class needs, and we assignment the appropriate parameter to the appropriate variable.</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9</a:t>
            </a:fld>
            <a:endParaRPr lang="en-US"/>
          </a:p>
        </p:txBody>
      </p:sp>
    </p:spTree>
    <p:extLst>
      <p:ext uri="{BB962C8B-B14F-4D97-AF65-F5344CB8AC3E}">
        <p14:creationId xmlns:p14="http://schemas.microsoft.com/office/powerpoint/2010/main" val="105443829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 specific type of constructor you will often see is a default constructor. This is a constructor that either [CLICK] takes no arguments, which we've already seen before, [CLICK] or one that takes in all default arguments—we’ll look at default arguments in just a bit.</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A class can have a maximum of ONE default constructor. It could have zero, which may be problematic in some cases, as we'll see shortly.</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In this case, the Car class has a default constructor which has two default arguments. These default values allow someone to create instances of the class and pass fewer arguments than what are required, and default values will fill in for whatever is missing.</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Syntactically, we put the default arguments in the function prototype,</a:t>
            </a:r>
            <a:r>
              <a:rPr lang="en-US" sz="1800" baseline="0" dirty="0">
                <a:effectLst/>
                <a:latin typeface="Calibri" panose="020F0502020204030204" pitchFamily="34" charset="0"/>
                <a:ea typeface="Calibri" panose="020F0502020204030204" pitchFamily="34" charset="0"/>
                <a:cs typeface="Times New Roman" panose="02020603050405020304" pitchFamily="18" charset="0"/>
              </a:rPr>
              <a:t> and t</a:t>
            </a:r>
            <a:r>
              <a:rPr lang="en-US" sz="1800" dirty="0">
                <a:effectLst/>
                <a:latin typeface="Calibri" panose="020F0502020204030204" pitchFamily="34" charset="0"/>
                <a:ea typeface="Calibri" panose="020F0502020204030204" pitchFamily="34" charset="0"/>
                <a:cs typeface="Times New Roman" panose="02020603050405020304" pitchFamily="18" charset="0"/>
              </a:rPr>
              <a:t>hese defaults can be whatever we want them to be. Because this constructor has default arguments, we can use it in three different ways.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first is the usual way you would use a constructor with two arguments, nothing out of the ordinary here.</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second way is to only pass 1 argument, and let the second one get passed automatically, because we specified a default.</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The third option would be to pass no arguments, and let both be passed automatically. This would be the same as if we written the values of 1000 and 0 ourselves.</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[CLICK]</a:t>
            </a:r>
          </a:p>
          <a:p>
            <a:pPr marL="0" marR="0">
              <a:lnSpc>
                <a:spcPct val="107000"/>
              </a:lnSpc>
              <a:spcBef>
                <a:spcPts val="0"/>
              </a:spcBef>
              <a:spcAft>
                <a:spcPts val="0"/>
              </a:spcAft>
            </a:pPr>
            <a:r>
              <a:rPr lang="en-US" sz="1800" dirty="0">
                <a:effectLst/>
                <a:latin typeface="Calibri" panose="020F0502020204030204" pitchFamily="34" charset="0"/>
                <a:ea typeface="Calibri" panose="020F0502020204030204" pitchFamily="34" charset="0"/>
                <a:cs typeface="Times New Roman" panose="02020603050405020304" pitchFamily="18" charset="0"/>
              </a:rPr>
              <a:t>Default arguments can be helpful when you commonly call a function with the same values and want to use that most of the time, with an option to overwrite the arguments if you need to.</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10</a:t>
            </a:fld>
            <a:endParaRPr lang="en-US"/>
          </a:p>
        </p:txBody>
      </p:sp>
    </p:spTree>
    <p:extLst>
      <p:ext uri="{BB962C8B-B14F-4D97-AF65-F5344CB8AC3E}">
        <p14:creationId xmlns:p14="http://schemas.microsoft.com/office/powerpoint/2010/main" val="145058977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Title with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FC132-0E5D-0448-B7F8-5FB5B10DC6A3}"/>
              </a:ext>
            </a:extLst>
          </p:cNvPr>
          <p:cNvSpPr>
            <a:spLocks noGrp="1"/>
          </p:cNvSpPr>
          <p:nvPr>
            <p:ph type="title"/>
          </p:nvPr>
        </p:nvSpPr>
        <p:spPr>
          <a:xfrm>
            <a:off x="6705599" y="2044183"/>
            <a:ext cx="4453468" cy="424732"/>
          </a:xfrm>
        </p:spPr>
        <p:txBody>
          <a:bodyPr wrap="square">
            <a:spAutoFit/>
          </a:bodyPr>
          <a:lstStyle>
            <a:lvl1pPr>
              <a:defRPr sz="2400" b="1">
                <a:solidFill>
                  <a:schemeClr val="accent1"/>
                </a:solidFill>
              </a:defRPr>
            </a:lvl1pPr>
          </a:lstStyle>
          <a:p>
            <a:r>
              <a:rPr lang="en-US"/>
              <a:t>Click to edit Master title style</a:t>
            </a:r>
          </a:p>
        </p:txBody>
      </p:sp>
      <p:sp>
        <p:nvSpPr>
          <p:cNvPr id="4" name="Text Placeholder 3">
            <a:extLst>
              <a:ext uri="{FF2B5EF4-FFF2-40B4-BE49-F238E27FC236}">
                <a16:creationId xmlns:a16="http://schemas.microsoft.com/office/drawing/2014/main" id="{63B1C768-A4B3-9447-9428-2C5A13E29BC5}"/>
              </a:ext>
            </a:extLst>
          </p:cNvPr>
          <p:cNvSpPr>
            <a:spLocks noGrp="1"/>
          </p:cNvSpPr>
          <p:nvPr>
            <p:ph type="body" sz="quarter" idx="10"/>
          </p:nvPr>
        </p:nvSpPr>
        <p:spPr>
          <a:xfrm>
            <a:off x="6705600" y="2873928"/>
            <a:ext cx="4453468" cy="1920526"/>
          </a:xfrm>
        </p:spPr>
        <p:txBody>
          <a:bodyPr wrap="square">
            <a:spAutoFit/>
          </a:bodyPr>
          <a:lstStyle>
            <a:lvl1pPr marL="0" indent="0">
              <a:buNone/>
              <a:defRPr sz="4400" b="1">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1883705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Left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4E22E-3C1F-1845-92E7-46E42611412C}"/>
              </a:ext>
            </a:extLst>
          </p:cNvPr>
          <p:cNvSpPr>
            <a:spLocks noGrp="1"/>
          </p:cNvSpPr>
          <p:nvPr>
            <p:ph type="title" hasCustomPrompt="1"/>
          </p:nvPr>
        </p:nvSpPr>
        <p:spPr>
          <a:xfrm>
            <a:off x="612648" y="555163"/>
            <a:ext cx="6576502" cy="1144929"/>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14" name="Text Placeholder 13">
            <a:extLst>
              <a:ext uri="{FF2B5EF4-FFF2-40B4-BE49-F238E27FC236}">
                <a16:creationId xmlns:a16="http://schemas.microsoft.com/office/drawing/2014/main" id="{940F6D60-19CA-004E-A03C-8C4F404344C5}"/>
              </a:ext>
            </a:extLst>
          </p:cNvPr>
          <p:cNvSpPr>
            <a:spLocks noGrp="1"/>
          </p:cNvSpPr>
          <p:nvPr>
            <p:ph type="body" sz="quarter" idx="10"/>
          </p:nvPr>
        </p:nvSpPr>
        <p:spPr>
          <a:xfrm>
            <a:off x="612353" y="1490347"/>
            <a:ext cx="6576825" cy="461665"/>
          </a:xfrm>
        </p:spPr>
        <p:txBody>
          <a:bodyPr wrap="square">
            <a:spAutoFit/>
          </a:bodyPr>
          <a:lstStyle>
            <a:lvl1pPr marL="0" indent="0">
              <a:lnSpc>
                <a:spcPct val="100000"/>
              </a:lnSpc>
              <a:buNone/>
              <a:defRPr sz="2400">
                <a:solidFill>
                  <a:schemeClr val="tx1"/>
                </a:solidFill>
              </a:defRPr>
            </a:lvl1pPr>
          </a:lstStyle>
          <a:p>
            <a:pPr lvl="0"/>
            <a:r>
              <a:rPr lang="en-US" dirty="0"/>
              <a:t>Click to edit Master text styles</a:t>
            </a:r>
          </a:p>
        </p:txBody>
      </p:sp>
      <p:sp>
        <p:nvSpPr>
          <p:cNvPr id="6" name="Content Placeholder 5">
            <a:extLst>
              <a:ext uri="{FF2B5EF4-FFF2-40B4-BE49-F238E27FC236}">
                <a16:creationId xmlns:a16="http://schemas.microsoft.com/office/drawing/2014/main" id="{57BFEAA9-9F7D-AC46-A87D-10F7A95429CE}"/>
              </a:ext>
            </a:extLst>
          </p:cNvPr>
          <p:cNvSpPr>
            <a:spLocks noGrp="1"/>
          </p:cNvSpPr>
          <p:nvPr>
            <p:ph sz="quarter" idx="12"/>
          </p:nvPr>
        </p:nvSpPr>
        <p:spPr>
          <a:xfrm>
            <a:off x="7539293" y="0"/>
            <a:ext cx="4652707" cy="6858000"/>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02068F50-F365-8F42-A8E7-9332BC17545C}"/>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85721657"/>
      </p:ext>
    </p:extLst>
  </p:cSld>
  <p:clrMapOvr>
    <a:masterClrMapping/>
  </p:clrMapOvr>
  <p:extLst>
    <p:ext uri="{DCECCB84-F9BA-43D5-87BE-67443E8EF086}">
      <p15:sldGuideLst xmlns:p15="http://schemas.microsoft.com/office/powerpoint/2012/main">
        <p15:guide id="1" orient="horz" pos="1008">
          <p15:clr>
            <a:srgbClr val="FBAE40"/>
          </p15:clr>
        </p15:guide>
        <p15:guide id="2" orient="horz" pos="3888">
          <p15:clr>
            <a:srgbClr val="FBAE40"/>
          </p15:clr>
        </p15:guide>
        <p15:guide id="3" orient="horz" pos="3600">
          <p15:clr>
            <a:srgbClr val="FBAE40"/>
          </p15:clr>
        </p15:guide>
        <p15:guide id="4" pos="38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No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1A63F-9383-0F4E-8C85-2A6023952B2E}"/>
              </a:ext>
            </a:extLst>
          </p:cNvPr>
          <p:cNvSpPr>
            <a:spLocks noGrp="1"/>
          </p:cNvSpPr>
          <p:nvPr>
            <p:ph type="title"/>
          </p:nvPr>
        </p:nvSpPr>
        <p:spPr>
          <a:xfrm>
            <a:off x="6705600" y="2468737"/>
            <a:ext cx="4453468" cy="1920526"/>
          </a:xfrm>
        </p:spPr>
        <p:txBody>
          <a:bodyPr wrap="square">
            <a:spAutoFit/>
          </a:bodyPr>
          <a:lstStyle>
            <a:lvl1pPr>
              <a:defRPr b="1">
                <a:solidFill>
                  <a:schemeClr val="bg1"/>
                </a:solidFill>
              </a:defRPr>
            </a:lvl1pPr>
          </a:lstStyle>
          <a:p>
            <a:r>
              <a:rPr lang="en-US"/>
              <a:t>Click to edit Master title style</a:t>
            </a:r>
          </a:p>
        </p:txBody>
      </p:sp>
    </p:spTree>
    <p:extLst>
      <p:ext uri="{BB962C8B-B14F-4D97-AF65-F5344CB8AC3E}">
        <p14:creationId xmlns:p14="http://schemas.microsoft.com/office/powerpoint/2010/main" val="3556991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in Content Subheadin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1509" y="555163"/>
            <a:ext cx="10885166" cy="618631"/>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7" name="Content Placeholder 6">
            <a:extLst>
              <a:ext uri="{FF2B5EF4-FFF2-40B4-BE49-F238E27FC236}">
                <a16:creationId xmlns:a16="http://schemas.microsoft.com/office/drawing/2014/main" id="{7CA9073F-14F8-A54F-8D92-EB75803785D7}"/>
              </a:ext>
            </a:extLst>
          </p:cNvPr>
          <p:cNvSpPr>
            <a:spLocks noGrp="1"/>
          </p:cNvSpPr>
          <p:nvPr>
            <p:ph sz="quarter" idx="12"/>
          </p:nvPr>
        </p:nvSpPr>
        <p:spPr>
          <a:xfrm>
            <a:off x="611189" y="2100749"/>
            <a:ext cx="10885166" cy="3784576"/>
          </a:xfrm>
        </p:spPr>
        <p:txBody>
          <a:bodyPr/>
          <a:lstStyle>
            <a:lvl1pPr marL="0" indent="0">
              <a:lnSpc>
                <a:spcPct val="100000"/>
              </a:lnSpc>
              <a:buNone/>
              <a:defRPr sz="2400"/>
            </a:lvl1pPr>
            <a:lvl2pPr marL="457200" indent="0">
              <a:buNone/>
              <a:defRPr sz="2400"/>
            </a:lvl2pPr>
            <a:lvl3pPr>
              <a:defRPr sz="2400"/>
            </a:lvl3pPr>
            <a:lvl4pPr>
              <a:defRPr sz="2400"/>
            </a:lvl4pPr>
            <a:lvl5pPr>
              <a:defRPr sz="2400"/>
            </a:lvl5pPr>
          </a:lstStyle>
          <a:p>
            <a:pPr lvl="0"/>
            <a:r>
              <a:rPr lang="en-US" dirty="0"/>
              <a:t>Click to edit Master text styles</a:t>
            </a:r>
          </a:p>
        </p:txBody>
      </p:sp>
      <p:sp>
        <p:nvSpPr>
          <p:cNvPr id="5" name="Text Placeholder 3">
            <a:extLst>
              <a:ext uri="{FF2B5EF4-FFF2-40B4-BE49-F238E27FC236}">
                <a16:creationId xmlns:a16="http://schemas.microsoft.com/office/drawing/2014/main" id="{D13E7A50-B455-9B44-90F6-FD6B66816F9C}"/>
              </a:ext>
            </a:extLst>
          </p:cNvPr>
          <p:cNvSpPr>
            <a:spLocks noGrp="1"/>
          </p:cNvSpPr>
          <p:nvPr>
            <p:ph type="body" sz="quarter" idx="13"/>
          </p:nvPr>
        </p:nvSpPr>
        <p:spPr>
          <a:xfrm>
            <a:off x="610869" y="1173794"/>
            <a:ext cx="10885486" cy="480131"/>
          </a:xfrm>
        </p:spPr>
        <p:txBody>
          <a:bodyPr>
            <a:spAutoFit/>
          </a:bodyPr>
          <a:lstStyle>
            <a:lvl1pPr marL="0" indent="0">
              <a:buNone/>
              <a:defRPr sz="2800" b="1">
                <a:solidFill>
                  <a:schemeClr val="tx2"/>
                </a:solidFill>
                <a:latin typeface="+mj-lt"/>
              </a:defRPr>
            </a:lvl1pPr>
            <a:lvl2pPr marL="457200" indent="0">
              <a:buNone/>
              <a:defRPr/>
            </a:lvl2pPr>
          </a:lstStyle>
          <a:p>
            <a:pPr lvl="0"/>
            <a:r>
              <a:rPr lang="en-US" dirty="0"/>
              <a:t>Click to edit Master text styles</a:t>
            </a:r>
          </a:p>
        </p:txBody>
      </p:sp>
      <p:sp>
        <p:nvSpPr>
          <p:cNvPr id="9" name="Rectangle 8">
            <a:extLst>
              <a:ext uri="{FF2B5EF4-FFF2-40B4-BE49-F238E27FC236}">
                <a16:creationId xmlns:a16="http://schemas.microsoft.com/office/drawing/2014/main" id="{2DFBDBA5-01B5-1843-AA76-0CD34C31D0EA}"/>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51834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 Screen Righ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3EA48C2-9DC9-7540-A47D-CD5D8D42EEC8}"/>
              </a:ext>
            </a:extLst>
          </p:cNvPr>
          <p:cNvSpPr/>
          <p:nvPr userDrawn="1"/>
        </p:nvSpPr>
        <p:spPr>
          <a:xfrm>
            <a:off x="-6094" y="0"/>
            <a:ext cx="537362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13">
            <a:extLst>
              <a:ext uri="{FF2B5EF4-FFF2-40B4-BE49-F238E27FC236}">
                <a16:creationId xmlns:a16="http://schemas.microsoft.com/office/drawing/2014/main" id="{E34C0AEB-9480-2C43-9659-F5F9B0444EB0}"/>
              </a:ext>
            </a:extLst>
          </p:cNvPr>
          <p:cNvSpPr>
            <a:spLocks noGrp="1"/>
          </p:cNvSpPr>
          <p:nvPr>
            <p:ph type="body" sz="quarter" idx="10"/>
          </p:nvPr>
        </p:nvSpPr>
        <p:spPr>
          <a:xfrm>
            <a:off x="611509" y="557784"/>
            <a:ext cx="4138416" cy="1671227"/>
          </a:xfrm>
        </p:spPr>
        <p:txBody>
          <a:bodyPr wrap="square">
            <a:spAutoFit/>
          </a:bodyPr>
          <a:lstStyle>
            <a:lvl1pPr marL="0" indent="0">
              <a:buNone/>
              <a:defRPr sz="3800" b="1">
                <a:solidFill>
                  <a:schemeClr val="bg1"/>
                </a:solidFill>
                <a:latin typeface="+mj-lt"/>
              </a:defRPr>
            </a:lvl1pPr>
          </a:lstStyle>
          <a:p>
            <a:pPr lvl="0"/>
            <a:r>
              <a:rPr lang="en-US" dirty="0"/>
              <a:t>Click to edit Master text styles</a:t>
            </a:r>
          </a:p>
        </p:txBody>
      </p:sp>
      <p:sp>
        <p:nvSpPr>
          <p:cNvPr id="3" name="Content Placeholder 2">
            <a:extLst>
              <a:ext uri="{FF2B5EF4-FFF2-40B4-BE49-F238E27FC236}">
                <a16:creationId xmlns:a16="http://schemas.microsoft.com/office/drawing/2014/main" id="{2E6F85BA-6CF2-2C43-BDFD-92E9564D6C47}"/>
              </a:ext>
            </a:extLst>
          </p:cNvPr>
          <p:cNvSpPr>
            <a:spLocks noGrp="1"/>
          </p:cNvSpPr>
          <p:nvPr>
            <p:ph sz="quarter" idx="12"/>
          </p:nvPr>
        </p:nvSpPr>
        <p:spPr>
          <a:xfrm>
            <a:off x="612648" y="1492969"/>
            <a:ext cx="4138416" cy="4745916"/>
          </a:xfrm>
        </p:spPr>
        <p:txBody>
          <a:bodyPr>
            <a:normAutofit/>
          </a:bodyPr>
          <a:lstStyle>
            <a:lvl1pPr marL="0" indent="0">
              <a:lnSpc>
                <a:spcPct val="100000"/>
              </a:lnSpc>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dirty="0"/>
              <a:t>Click to edit Master text styles</a:t>
            </a:r>
          </a:p>
        </p:txBody>
      </p:sp>
      <p:sp>
        <p:nvSpPr>
          <p:cNvPr id="11" name="Rectangle 10">
            <a:extLst>
              <a:ext uri="{FF2B5EF4-FFF2-40B4-BE49-F238E27FC236}">
                <a16:creationId xmlns:a16="http://schemas.microsoft.com/office/drawing/2014/main" id="{50B5EB37-E44E-E548-83BE-E64CAAA6E2D5}"/>
              </a:ext>
            </a:extLst>
          </p:cNvPr>
          <p:cNvSpPr/>
          <p:nvPr userDrawn="1"/>
        </p:nvSpPr>
        <p:spPr>
          <a:xfrm>
            <a:off x="5367528" y="0"/>
            <a:ext cx="5819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7184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n Screen Left Subheadin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1AB8289-F30E-A840-BEA9-F58E36247AD4}"/>
              </a:ext>
            </a:extLst>
          </p:cNvPr>
          <p:cNvSpPr/>
          <p:nvPr userDrawn="1"/>
        </p:nvSpPr>
        <p:spPr>
          <a:xfrm>
            <a:off x="6818378" y="0"/>
            <a:ext cx="537362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13">
            <a:extLst>
              <a:ext uri="{FF2B5EF4-FFF2-40B4-BE49-F238E27FC236}">
                <a16:creationId xmlns:a16="http://schemas.microsoft.com/office/drawing/2014/main" id="{B593E99A-E240-BA4C-A504-49BF234B97E8}"/>
              </a:ext>
            </a:extLst>
          </p:cNvPr>
          <p:cNvSpPr>
            <a:spLocks noGrp="1"/>
          </p:cNvSpPr>
          <p:nvPr>
            <p:ph type="body" sz="quarter" idx="10"/>
          </p:nvPr>
        </p:nvSpPr>
        <p:spPr>
          <a:xfrm>
            <a:off x="7435981" y="557784"/>
            <a:ext cx="4138416" cy="1671227"/>
          </a:xfrm>
        </p:spPr>
        <p:txBody>
          <a:bodyPr wrap="square">
            <a:spAutoFit/>
          </a:bodyPr>
          <a:lstStyle>
            <a:lvl1pPr marL="0" indent="0">
              <a:buNone/>
              <a:defRPr sz="3800" b="1">
                <a:solidFill>
                  <a:schemeClr val="bg1"/>
                </a:solidFill>
                <a:latin typeface="+mj-lt"/>
              </a:defRPr>
            </a:lvl1pPr>
          </a:lstStyle>
          <a:p>
            <a:pPr lvl="0"/>
            <a:r>
              <a:rPr lang="en-US" dirty="0"/>
              <a:t>Click to edit Master text styles</a:t>
            </a:r>
          </a:p>
        </p:txBody>
      </p:sp>
      <p:sp>
        <p:nvSpPr>
          <p:cNvPr id="6" name="Content Placeholder 2">
            <a:extLst>
              <a:ext uri="{FF2B5EF4-FFF2-40B4-BE49-F238E27FC236}">
                <a16:creationId xmlns:a16="http://schemas.microsoft.com/office/drawing/2014/main" id="{F9F46DB7-2631-1948-84D8-5975D339DF19}"/>
              </a:ext>
            </a:extLst>
          </p:cNvPr>
          <p:cNvSpPr>
            <a:spLocks noGrp="1"/>
          </p:cNvSpPr>
          <p:nvPr>
            <p:ph sz="quarter" idx="12"/>
          </p:nvPr>
        </p:nvSpPr>
        <p:spPr>
          <a:xfrm>
            <a:off x="7435981" y="2047606"/>
            <a:ext cx="4138416" cy="4252610"/>
          </a:xfrm>
        </p:spPr>
        <p:txBody>
          <a:bodyPr>
            <a:normAutofit/>
          </a:bodyPr>
          <a:lstStyle>
            <a:lvl1pPr marL="0" indent="0">
              <a:lnSpc>
                <a:spcPct val="100000"/>
              </a:lnSpc>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dirty="0"/>
              <a:t>Click to edit Master text styles</a:t>
            </a:r>
          </a:p>
        </p:txBody>
      </p:sp>
      <p:sp>
        <p:nvSpPr>
          <p:cNvPr id="7" name="Text Placeholder 3">
            <a:extLst>
              <a:ext uri="{FF2B5EF4-FFF2-40B4-BE49-F238E27FC236}">
                <a16:creationId xmlns:a16="http://schemas.microsoft.com/office/drawing/2014/main" id="{45FAD2FB-1FA8-394B-A59E-F7572AF39BBA}"/>
              </a:ext>
            </a:extLst>
          </p:cNvPr>
          <p:cNvSpPr>
            <a:spLocks noGrp="1"/>
          </p:cNvSpPr>
          <p:nvPr>
            <p:ph type="body" sz="quarter" idx="14"/>
          </p:nvPr>
        </p:nvSpPr>
        <p:spPr>
          <a:xfrm>
            <a:off x="7435980" y="1567475"/>
            <a:ext cx="4138416" cy="867930"/>
          </a:xfrm>
        </p:spPr>
        <p:txBody>
          <a:bodyPr wrap="square">
            <a:spAutoFit/>
          </a:bodyPr>
          <a:lstStyle>
            <a:lvl1pPr marL="0" indent="0">
              <a:buNone/>
              <a:defRPr sz="2800" b="1">
                <a:solidFill>
                  <a:schemeClr val="bg1"/>
                </a:solidFill>
                <a:latin typeface="+mj-lt"/>
              </a:defRPr>
            </a:lvl1pPr>
            <a:lvl2pPr marL="457200" indent="0">
              <a:buNone/>
              <a:defRPr/>
            </a:lvl2pPr>
          </a:lstStyle>
          <a:p>
            <a:pPr lvl="0"/>
            <a:r>
              <a:rPr lang="en-US" dirty="0"/>
              <a:t>Click to edit Master text styles</a:t>
            </a:r>
          </a:p>
        </p:txBody>
      </p:sp>
      <p:sp>
        <p:nvSpPr>
          <p:cNvPr id="8" name="Rectangle 7">
            <a:extLst>
              <a:ext uri="{FF2B5EF4-FFF2-40B4-BE49-F238E27FC236}">
                <a16:creationId xmlns:a16="http://schemas.microsoft.com/office/drawing/2014/main" id="{F8BA8506-0187-014C-A567-D00672AD6C67}"/>
              </a:ext>
            </a:extLst>
          </p:cNvPr>
          <p:cNvSpPr/>
          <p:nvPr userDrawn="1"/>
        </p:nvSpPr>
        <p:spPr>
          <a:xfrm>
            <a:off x="6757139" y="0"/>
            <a:ext cx="5819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60950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Subheadin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9AE6FB2-9534-B545-9B9E-F8DA2C4C1B97}"/>
              </a:ext>
            </a:extLst>
          </p:cNvPr>
          <p:cNvSpPr/>
          <p:nvPr userDrawn="1"/>
        </p:nvSpPr>
        <p:spPr>
          <a:xfrm>
            <a:off x="0" y="1851598"/>
            <a:ext cx="12192000" cy="407371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33032"/>
              </a:solidFill>
            </a:endParaRPr>
          </a:p>
        </p:txBody>
      </p:sp>
      <p:sp>
        <p:nvSpPr>
          <p:cNvPr id="13" name="Text Placeholder 13">
            <a:extLst>
              <a:ext uri="{FF2B5EF4-FFF2-40B4-BE49-F238E27FC236}">
                <a16:creationId xmlns:a16="http://schemas.microsoft.com/office/drawing/2014/main" id="{8249D3FC-6680-5445-9458-C9D7CB07256E}"/>
              </a:ext>
            </a:extLst>
          </p:cNvPr>
          <p:cNvSpPr>
            <a:spLocks noGrp="1"/>
          </p:cNvSpPr>
          <p:nvPr>
            <p:ph type="body" sz="quarter" idx="10" hasCustomPrompt="1"/>
          </p:nvPr>
        </p:nvSpPr>
        <p:spPr>
          <a:xfrm>
            <a:off x="611509" y="2063383"/>
            <a:ext cx="5180480" cy="867930"/>
          </a:xfrm>
        </p:spPr>
        <p:txBody>
          <a:bodyPr wrap="square">
            <a:spAutoFit/>
          </a:bodyPr>
          <a:lstStyle>
            <a:lvl1pPr marL="0" indent="0" algn="ctr">
              <a:buNone/>
              <a:defRPr sz="2800" b="1">
                <a:solidFill>
                  <a:schemeClr val="accent1"/>
                </a:solidFill>
                <a:latin typeface="+mj-lt"/>
              </a:defRPr>
            </a:lvl1pPr>
          </a:lstStyle>
          <a:p>
            <a:pPr lvl="0"/>
            <a:r>
              <a:rPr lang="en-US" dirty="0"/>
              <a:t>CLICK TO EDIT MASTER TEXT STYLES</a:t>
            </a:r>
          </a:p>
        </p:txBody>
      </p:sp>
      <p:sp>
        <p:nvSpPr>
          <p:cNvPr id="15" name="Text Placeholder 13">
            <a:extLst>
              <a:ext uri="{FF2B5EF4-FFF2-40B4-BE49-F238E27FC236}">
                <a16:creationId xmlns:a16="http://schemas.microsoft.com/office/drawing/2014/main" id="{DE4B85FF-09F7-824B-9470-9832D47F6C28}"/>
              </a:ext>
            </a:extLst>
          </p:cNvPr>
          <p:cNvSpPr>
            <a:spLocks noGrp="1"/>
          </p:cNvSpPr>
          <p:nvPr>
            <p:ph type="body" sz="quarter" idx="11"/>
          </p:nvPr>
        </p:nvSpPr>
        <p:spPr>
          <a:xfrm>
            <a:off x="611508" y="2585392"/>
            <a:ext cx="5180480" cy="424732"/>
          </a:xfrm>
        </p:spPr>
        <p:txBody>
          <a:bodyPr wrap="square">
            <a:spAutoFit/>
          </a:bodyPr>
          <a:lstStyle>
            <a:lvl1pPr marL="0" indent="0" algn="ctr">
              <a:buNone/>
              <a:defRPr sz="2400">
                <a:solidFill>
                  <a:schemeClr val="bg1"/>
                </a:solidFill>
              </a:defRPr>
            </a:lvl1pPr>
          </a:lstStyle>
          <a:p>
            <a:pPr lvl="0"/>
            <a:r>
              <a:rPr lang="en-US" dirty="0"/>
              <a:t>Click to edit Master text styles</a:t>
            </a:r>
          </a:p>
        </p:txBody>
      </p:sp>
      <p:sp>
        <p:nvSpPr>
          <p:cNvPr id="7" name="Title 1">
            <a:extLst>
              <a:ext uri="{FF2B5EF4-FFF2-40B4-BE49-F238E27FC236}">
                <a16:creationId xmlns:a16="http://schemas.microsoft.com/office/drawing/2014/main" id="{6BF0EBCF-B757-5044-BDFC-D0758AC4BC6A}"/>
              </a:ext>
            </a:extLst>
          </p:cNvPr>
          <p:cNvSpPr>
            <a:spLocks noGrp="1"/>
          </p:cNvSpPr>
          <p:nvPr>
            <p:ph type="title" hasCustomPrompt="1"/>
          </p:nvPr>
        </p:nvSpPr>
        <p:spPr>
          <a:xfrm>
            <a:off x="611509" y="557784"/>
            <a:ext cx="10885166" cy="618631"/>
          </a:xfrm>
        </p:spPr>
        <p:txBody>
          <a:bodyPr wrap="square" anchor="t" anchorCtr="0">
            <a:spAutoFit/>
          </a:bodyPr>
          <a:lstStyle>
            <a:lvl1pPr algn="l">
              <a:defRPr sz="3800" b="1">
                <a:solidFill>
                  <a:schemeClr val="tx2"/>
                </a:solidFill>
              </a:defRPr>
            </a:lvl1pPr>
          </a:lstStyle>
          <a:p>
            <a:r>
              <a:rPr lang="en-US" dirty="0"/>
              <a:t>Click To Edit Master Title Style</a:t>
            </a:r>
          </a:p>
        </p:txBody>
      </p:sp>
      <p:sp>
        <p:nvSpPr>
          <p:cNvPr id="12" name="Text Placeholder 13">
            <a:extLst>
              <a:ext uri="{FF2B5EF4-FFF2-40B4-BE49-F238E27FC236}">
                <a16:creationId xmlns:a16="http://schemas.microsoft.com/office/drawing/2014/main" id="{97C4E894-74AD-7743-9A79-16E7D7C32AEF}"/>
              </a:ext>
            </a:extLst>
          </p:cNvPr>
          <p:cNvSpPr>
            <a:spLocks noGrp="1"/>
          </p:cNvSpPr>
          <p:nvPr>
            <p:ph type="body" sz="quarter" idx="12" hasCustomPrompt="1"/>
          </p:nvPr>
        </p:nvSpPr>
        <p:spPr>
          <a:xfrm>
            <a:off x="6316195" y="2063383"/>
            <a:ext cx="5180480" cy="867930"/>
          </a:xfrm>
        </p:spPr>
        <p:txBody>
          <a:bodyPr wrap="square">
            <a:spAutoFit/>
          </a:bodyPr>
          <a:lstStyle>
            <a:lvl1pPr marL="0" indent="0" algn="ctr">
              <a:buNone/>
              <a:defRPr sz="2800" b="1">
                <a:solidFill>
                  <a:schemeClr val="accent1"/>
                </a:solidFill>
                <a:latin typeface="+mj-lt"/>
              </a:defRPr>
            </a:lvl1pPr>
          </a:lstStyle>
          <a:p>
            <a:pPr lvl="0"/>
            <a:r>
              <a:rPr lang="en-US" dirty="0"/>
              <a:t>CLICK TO EDIT MASTER TEXT STYLES</a:t>
            </a:r>
          </a:p>
        </p:txBody>
      </p:sp>
      <p:sp>
        <p:nvSpPr>
          <p:cNvPr id="14" name="Text Placeholder 13">
            <a:extLst>
              <a:ext uri="{FF2B5EF4-FFF2-40B4-BE49-F238E27FC236}">
                <a16:creationId xmlns:a16="http://schemas.microsoft.com/office/drawing/2014/main" id="{A2993019-8775-C748-8006-C5BE3663FD84}"/>
              </a:ext>
            </a:extLst>
          </p:cNvPr>
          <p:cNvSpPr>
            <a:spLocks noGrp="1"/>
          </p:cNvSpPr>
          <p:nvPr>
            <p:ph type="body" sz="quarter" idx="13"/>
          </p:nvPr>
        </p:nvSpPr>
        <p:spPr>
          <a:xfrm>
            <a:off x="6316194" y="2585392"/>
            <a:ext cx="5180480" cy="424732"/>
          </a:xfrm>
        </p:spPr>
        <p:txBody>
          <a:bodyPr wrap="square">
            <a:spAutoFit/>
          </a:bodyPr>
          <a:lstStyle>
            <a:lvl1pPr marL="0" indent="0" algn="ctr">
              <a:buNone/>
              <a:defRPr sz="2400">
                <a:solidFill>
                  <a:schemeClr val="bg1"/>
                </a:solidFill>
              </a:defRPr>
            </a:lvl1pPr>
          </a:lstStyle>
          <a:p>
            <a:pPr lvl="0"/>
            <a:r>
              <a:rPr lang="en-US" dirty="0"/>
              <a:t>Click to edit Master text styles</a:t>
            </a:r>
          </a:p>
        </p:txBody>
      </p:sp>
      <p:sp>
        <p:nvSpPr>
          <p:cNvPr id="9" name="Text Placeholder 3">
            <a:extLst>
              <a:ext uri="{FF2B5EF4-FFF2-40B4-BE49-F238E27FC236}">
                <a16:creationId xmlns:a16="http://schemas.microsoft.com/office/drawing/2014/main" id="{955A569D-517F-5046-99CB-3B63D6F29CE8}"/>
              </a:ext>
            </a:extLst>
          </p:cNvPr>
          <p:cNvSpPr>
            <a:spLocks noGrp="1"/>
          </p:cNvSpPr>
          <p:nvPr>
            <p:ph type="body" sz="quarter" idx="14"/>
          </p:nvPr>
        </p:nvSpPr>
        <p:spPr>
          <a:xfrm>
            <a:off x="610548" y="1189316"/>
            <a:ext cx="10885486" cy="480131"/>
          </a:xfrm>
        </p:spPr>
        <p:txBody>
          <a:bodyPr>
            <a:spAutoFit/>
          </a:bodyPr>
          <a:lstStyle>
            <a:lvl1pPr marL="0" indent="0">
              <a:buNone/>
              <a:defRPr sz="2800" b="1">
                <a:solidFill>
                  <a:schemeClr val="tx2"/>
                </a:solidFill>
                <a:latin typeface="+mj-lt"/>
              </a:defRPr>
            </a:lvl1pPr>
            <a:lvl2pPr marL="457200" indent="0">
              <a:buNone/>
              <a:defRPr/>
            </a:lvl2pPr>
          </a:lstStyle>
          <a:p>
            <a:pPr lvl="0"/>
            <a:r>
              <a:rPr lang="en-US" dirty="0"/>
              <a:t>Click to edit Master text styles</a:t>
            </a:r>
          </a:p>
        </p:txBody>
      </p:sp>
      <p:sp>
        <p:nvSpPr>
          <p:cNvPr id="16" name="Rectangle 15">
            <a:extLst>
              <a:ext uri="{FF2B5EF4-FFF2-40B4-BE49-F238E27FC236}">
                <a16:creationId xmlns:a16="http://schemas.microsoft.com/office/drawing/2014/main" id="{1278DFC1-C068-584E-BF35-FBE8ED8A13DB}"/>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31733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ight Board">
    <p:bg>
      <p:bgPr>
        <a:solidFill>
          <a:schemeClr val="tx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8886" y="555163"/>
            <a:ext cx="10885166" cy="618631"/>
          </a:xfrm>
        </p:spPr>
        <p:txBody>
          <a:bodyPr wrap="square" anchor="t" anchorCtr="0">
            <a:spAutoFit/>
          </a:bodyPr>
          <a:lstStyle>
            <a:lvl1pPr>
              <a:defRPr sz="3800" b="1">
                <a:solidFill>
                  <a:schemeClr val="accent1"/>
                </a:solidFill>
              </a:defRPr>
            </a:lvl1pPr>
          </a:lstStyle>
          <a:p>
            <a:r>
              <a:rPr lang="en-US" dirty="0"/>
              <a:t>CLICK TO EDIT MASTER TITLE STYLE</a:t>
            </a:r>
          </a:p>
        </p:txBody>
      </p:sp>
    </p:spTree>
    <p:extLst>
      <p:ext uri="{BB962C8B-B14F-4D97-AF65-F5344CB8AC3E}">
        <p14:creationId xmlns:p14="http://schemas.microsoft.com/office/powerpoint/2010/main" val="3151917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36F3B-CAB3-8A4E-AC46-11BF39344EBF}"/>
              </a:ext>
            </a:extLst>
          </p:cNvPr>
          <p:cNvSpPr>
            <a:spLocks noGrp="1"/>
          </p:cNvSpPr>
          <p:nvPr>
            <p:ph type="title" hasCustomPrompt="1"/>
          </p:nvPr>
        </p:nvSpPr>
        <p:spPr>
          <a:xfrm>
            <a:off x="2310384" y="2766218"/>
            <a:ext cx="7571232" cy="1325563"/>
          </a:xfrm>
        </p:spPr>
        <p:txBody>
          <a:bodyPr/>
          <a:lstStyle>
            <a:lvl1pPr algn="ctr">
              <a:defRPr b="1">
                <a:solidFill>
                  <a:schemeClr val="bg1"/>
                </a:solidFill>
              </a:defRPr>
            </a:lvl1pPr>
          </a:lstStyle>
          <a:p>
            <a:r>
              <a:rPr lang="en-US" dirty="0"/>
              <a:t>Thank You For Watching</a:t>
            </a:r>
          </a:p>
        </p:txBody>
      </p:sp>
    </p:spTree>
    <p:extLst>
      <p:ext uri="{BB962C8B-B14F-4D97-AF65-F5344CB8AC3E}">
        <p14:creationId xmlns:p14="http://schemas.microsoft.com/office/powerpoint/2010/main" val="2202386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Main Content">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1509" y="555163"/>
            <a:ext cx="10885166" cy="618631"/>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7" name="Content Placeholder 6">
            <a:extLst>
              <a:ext uri="{FF2B5EF4-FFF2-40B4-BE49-F238E27FC236}">
                <a16:creationId xmlns:a16="http://schemas.microsoft.com/office/drawing/2014/main" id="{7CA9073F-14F8-A54F-8D92-EB75803785D7}"/>
              </a:ext>
            </a:extLst>
          </p:cNvPr>
          <p:cNvSpPr>
            <a:spLocks noGrp="1"/>
          </p:cNvSpPr>
          <p:nvPr>
            <p:ph sz="quarter" idx="12"/>
          </p:nvPr>
        </p:nvSpPr>
        <p:spPr>
          <a:xfrm>
            <a:off x="611189" y="2100749"/>
            <a:ext cx="10885166" cy="3784576"/>
          </a:xfrm>
        </p:spPr>
        <p:txBody>
          <a:bodyPr/>
          <a:lstStyle>
            <a:lvl1pPr marL="0" indent="0">
              <a:lnSpc>
                <a:spcPct val="100000"/>
              </a:lnSpc>
              <a:buNone/>
              <a:defRPr sz="2400"/>
            </a:lvl1pPr>
            <a:lvl2pPr marL="457200" indent="0">
              <a:buNone/>
              <a:defRPr sz="2400"/>
            </a:lvl2pPr>
            <a:lvl3pPr>
              <a:defRPr sz="2400"/>
            </a:lvl3pPr>
            <a:lvl4pPr>
              <a:defRPr sz="2400"/>
            </a:lvl4pPr>
            <a:lvl5pPr>
              <a:defRPr sz="2400"/>
            </a:lvl5pPr>
          </a:lstStyle>
          <a:p>
            <a:pPr lvl="0"/>
            <a:r>
              <a:rPr lang="en-US" dirty="0"/>
              <a:t>Click to edit Master text styles</a:t>
            </a:r>
          </a:p>
        </p:txBody>
      </p:sp>
      <p:sp>
        <p:nvSpPr>
          <p:cNvPr id="5" name="Rectangle 4">
            <a:extLst>
              <a:ext uri="{FF2B5EF4-FFF2-40B4-BE49-F238E27FC236}">
                <a16:creationId xmlns:a16="http://schemas.microsoft.com/office/drawing/2014/main" id="{5D0B2801-0238-BA49-B561-FB1C87E264E6}"/>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28908228"/>
      </p:ext>
    </p:extLst>
  </p:cSld>
  <p:clrMapOvr>
    <a:masterClrMapping/>
  </p:clrMapOvr>
  <p:extLst>
    <p:ext uri="{DCECCB84-F9BA-43D5-87BE-67443E8EF086}">
      <p15:sldGuideLst xmlns:p15="http://schemas.microsoft.com/office/powerpoint/2012/main">
        <p15:guide id="1" orient="horz" pos="3888">
          <p15:clr>
            <a:srgbClr val="FBAE40"/>
          </p15:clr>
        </p15:guide>
        <p15:guide id="2" orient="horz" pos="1008">
          <p15:clr>
            <a:srgbClr val="FBAE40"/>
          </p15:clr>
        </p15:guide>
        <p15:guide id="3" pos="384">
          <p15:clr>
            <a:srgbClr val="FBAE40"/>
          </p15:clr>
        </p15:guide>
        <p15:guide id="4" pos="7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5614732"/>
      </p:ext>
    </p:extLst>
  </p:cSld>
  <p:clrMap bg1="lt1" tx1="dk1" bg2="lt2" tx2="dk2" accent1="accent1" accent2="accent2" accent3="accent3" accent4="accent4" accent5="accent5" accent6="accent6" hlink="hlink" folHlink="folHlink"/>
  <p:sldLayoutIdLst>
    <p:sldLayoutId id="2147483730" r:id="rId1"/>
    <p:sldLayoutId id="2147483729" r:id="rId2"/>
    <p:sldLayoutId id="2147483693" r:id="rId3"/>
    <p:sldLayoutId id="2147483696" r:id="rId4"/>
    <p:sldLayoutId id="2147483697" r:id="rId5"/>
    <p:sldLayoutId id="2147483695" r:id="rId6"/>
    <p:sldLayoutId id="2147483688" r:id="rId7"/>
    <p:sldLayoutId id="2147483692" r:id="rId8"/>
    <p:sldLayoutId id="2147483731" r:id="rId9"/>
    <p:sldLayoutId id="2147483732"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9.xml"/><Relationship Id="rId1" Type="http://schemas.openxmlformats.org/officeDocument/2006/relationships/tags" Target="../tags/tag11.xml"/><Relationship Id="rId5" Type="http://schemas.openxmlformats.org/officeDocument/2006/relationships/image" Target="../media/image5.sv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9.xml"/><Relationship Id="rId1" Type="http://schemas.openxmlformats.org/officeDocument/2006/relationships/tags" Target="../tags/tag13.xml"/><Relationship Id="rId5" Type="http://schemas.openxmlformats.org/officeDocument/2006/relationships/image" Target="../media/image5.svg"/><Relationship Id="rId4" Type="http://schemas.openxmlformats.org/officeDocument/2006/relationships/image" Target="../media/image4.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9.xml"/><Relationship Id="rId1" Type="http://schemas.openxmlformats.org/officeDocument/2006/relationships/tags" Target="../tags/tag14.xml"/><Relationship Id="rId5" Type="http://schemas.openxmlformats.org/officeDocument/2006/relationships/image" Target="../media/image5.svg"/><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9.xml"/><Relationship Id="rId1" Type="http://schemas.openxmlformats.org/officeDocument/2006/relationships/tags" Target="../tags/tag1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9.xml"/><Relationship Id="rId1" Type="http://schemas.openxmlformats.org/officeDocument/2006/relationships/tags" Target="../tags/tag16.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9.xml"/><Relationship Id="rId1" Type="http://schemas.openxmlformats.org/officeDocument/2006/relationships/tags" Target="../tags/tag17.xml"/><Relationship Id="rId5" Type="http://schemas.openxmlformats.org/officeDocument/2006/relationships/image" Target="../media/image5.svg"/><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3.xml"/><Relationship Id="rId1" Type="http://schemas.openxmlformats.org/officeDocument/2006/relationships/tags" Target="../tags/tag18.xml"/><Relationship Id="rId6" Type="http://schemas.openxmlformats.org/officeDocument/2006/relationships/image" Target="../media/image6.png"/><Relationship Id="rId5" Type="http://schemas.openxmlformats.org/officeDocument/2006/relationships/image" Target="../media/image5.svg"/><Relationship Id="rId4" Type="http://schemas.openxmlformats.org/officeDocument/2006/relationships/image" Target="../media/image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9.xml"/><Relationship Id="rId1" Type="http://schemas.openxmlformats.org/officeDocument/2006/relationships/tags" Target="../tags/tag19.xml"/><Relationship Id="rId5" Type="http://schemas.openxmlformats.org/officeDocument/2006/relationships/image" Target="../media/image5.svg"/><Relationship Id="rId4" Type="http://schemas.openxmlformats.org/officeDocument/2006/relationships/image" Target="../media/image4.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0.xml"/><Relationship Id="rId1" Type="http://schemas.openxmlformats.org/officeDocument/2006/relationships/tags" Target="../tags/tag20.xml"/><Relationship Id="rId6" Type="http://schemas.openxmlformats.org/officeDocument/2006/relationships/image" Target="../media/image5.svg"/><Relationship Id="rId5" Type="http://schemas.openxmlformats.org/officeDocument/2006/relationships/image" Target="../media/image4.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9.xml"/><Relationship Id="rId1" Type="http://schemas.openxmlformats.org/officeDocument/2006/relationships/tags" Target="../tags/tag3.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9.xml"/><Relationship Id="rId1" Type="http://schemas.openxmlformats.org/officeDocument/2006/relationships/tags" Target="../tags/tag21.xml"/><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22.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9.xml"/><Relationship Id="rId1" Type="http://schemas.openxmlformats.org/officeDocument/2006/relationships/tags" Target="../tags/tag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9.xml"/><Relationship Id="rId1" Type="http://schemas.openxmlformats.org/officeDocument/2006/relationships/tags" Target="../tags/tag5.xml"/><Relationship Id="rId5" Type="http://schemas.openxmlformats.org/officeDocument/2006/relationships/image" Target="../media/image5.sv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FE8D8-B120-7242-A005-D92DE9B6FEE0}"/>
              </a:ext>
            </a:extLst>
          </p:cNvPr>
          <p:cNvSpPr>
            <a:spLocks noGrp="1"/>
          </p:cNvSpPr>
          <p:nvPr>
            <p:ph type="title"/>
          </p:nvPr>
        </p:nvSpPr>
        <p:spPr/>
        <p:txBody>
          <a:bodyPr/>
          <a:lstStyle/>
          <a:p>
            <a:r>
              <a:rPr lang="en-US" dirty="0"/>
              <a:t>COP3503</a:t>
            </a:r>
          </a:p>
        </p:txBody>
      </p:sp>
      <p:sp>
        <p:nvSpPr>
          <p:cNvPr id="3" name="Text Placeholder 2">
            <a:extLst>
              <a:ext uri="{FF2B5EF4-FFF2-40B4-BE49-F238E27FC236}">
                <a16:creationId xmlns:a16="http://schemas.microsoft.com/office/drawing/2014/main" id="{6F8AB896-FAC3-2F41-8FB0-0106755D3597}"/>
              </a:ext>
            </a:extLst>
          </p:cNvPr>
          <p:cNvSpPr>
            <a:spLocks noGrp="1"/>
          </p:cNvSpPr>
          <p:nvPr>
            <p:ph type="body" sz="quarter" idx="10"/>
          </p:nvPr>
        </p:nvSpPr>
        <p:spPr>
          <a:xfrm>
            <a:off x="6705600" y="2873928"/>
            <a:ext cx="4480560" cy="1920526"/>
          </a:xfrm>
        </p:spPr>
        <p:txBody>
          <a:bodyPr/>
          <a:lstStyle/>
          <a:p>
            <a:r>
              <a:rPr lang="en-US" dirty="0"/>
              <a:t>Constructors and Destructors</a:t>
            </a:r>
          </a:p>
        </p:txBody>
      </p:sp>
    </p:spTree>
    <p:custDataLst>
      <p:tags r:id="rId1"/>
    </p:custDataLst>
    <p:extLst>
      <p:ext uri="{BB962C8B-B14F-4D97-AF65-F5344CB8AC3E}">
        <p14:creationId xmlns:p14="http://schemas.microsoft.com/office/powerpoint/2010/main" val="488321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Default Constructors</a:t>
            </a:r>
          </a:p>
        </p:txBody>
      </p:sp>
      <p:sp>
        <p:nvSpPr>
          <p:cNvPr id="40" name="Rectangle 39">
            <a:extLst>
              <a:ext uri="{FF2B5EF4-FFF2-40B4-BE49-F238E27FC236}">
                <a16:creationId xmlns:a16="http://schemas.microsoft.com/office/drawing/2014/main" id="{CD137E5E-C390-4A04-B7D5-31EEC2974B91}"/>
              </a:ext>
            </a:extLst>
          </p:cNvPr>
          <p:cNvSpPr>
            <a:spLocks/>
          </p:cNvSpPr>
          <p:nvPr/>
        </p:nvSpPr>
        <p:spPr>
          <a:xfrm>
            <a:off x="5686186" y="2788240"/>
            <a:ext cx="5943600" cy="21031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a:t>
            </a:r>
            <a:r>
              <a:rPr lang="en-US" dirty="0">
                <a:solidFill>
                  <a:schemeClr val="accent3"/>
                </a:solidFill>
                <a:latin typeface="Consolas" panose="020B0609020204030204" pitchFamily="49" charset="0"/>
              </a:rPr>
              <a:t>Car</a:t>
            </a:r>
          </a:p>
          <a:p>
            <a:pPr defTabSz="460375"/>
            <a:r>
              <a:rPr lang="en-US" dirty="0">
                <a:solidFill>
                  <a:srgbClr val="000000"/>
                </a:solidFill>
                <a:latin typeface="Consolas" panose="020B0609020204030204" pitchFamily="49" charset="0"/>
              </a:rPr>
              <a:t>{</a:t>
            </a:r>
          </a:p>
          <a:p>
            <a:pPr defTabSz="460375"/>
            <a:r>
              <a:rPr lang="en-US" dirty="0">
                <a:solidFill>
                  <a:srgbClr val="0000FF"/>
                </a:solidFill>
                <a:latin typeface="Consolas" panose="020B0609020204030204" pitchFamily="49" charset="0"/>
              </a:rPr>
              <a:t>	double</a:t>
            </a:r>
            <a:r>
              <a:rPr lang="en-US" dirty="0">
                <a:solidFill>
                  <a:srgbClr val="000000"/>
                </a:solidFill>
                <a:latin typeface="Consolas" panose="020B0609020204030204" pitchFamily="49" charset="0"/>
              </a:rPr>
              <a:t> _price;</a:t>
            </a:r>
          </a:p>
          <a:p>
            <a:pPr defTabSz="460375"/>
            <a:r>
              <a:rPr lang="en-US" dirty="0">
                <a:solidFill>
                  <a:srgbClr val="0000FF"/>
                </a:solidFill>
                <a:latin typeface="Consolas" panose="020B0609020204030204" pitchFamily="49" charset="0"/>
              </a:rPr>
              <a:t>	int</a:t>
            </a:r>
            <a:r>
              <a:rPr lang="en-US" dirty="0">
                <a:solidFill>
                  <a:srgbClr val="000000"/>
                </a:solidFill>
                <a:latin typeface="Consolas" panose="020B0609020204030204" pitchFamily="49" charset="0"/>
              </a:rPr>
              <a:t> _miles;</a:t>
            </a:r>
          </a:p>
          <a:p>
            <a:pPr defTabSz="460375"/>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a:t>
            </a:r>
          </a:p>
          <a:p>
            <a:pPr defTabSz="460375"/>
            <a:r>
              <a:rPr lang="en-US" dirty="0">
                <a:solidFill>
                  <a:srgbClr val="000000"/>
                </a:solidFill>
                <a:latin typeface="Consolas" panose="020B0609020204030204" pitchFamily="49" charset="0"/>
              </a:rPr>
              <a:t>	Car(</a:t>
            </a:r>
            <a:r>
              <a:rPr lang="en-US" dirty="0">
                <a:solidFill>
                  <a:srgbClr val="0000FF"/>
                </a:solidFill>
                <a:latin typeface="Consolas" panose="020B0609020204030204" pitchFamily="49" charset="0"/>
              </a:rPr>
              <a:t>double</a:t>
            </a:r>
            <a:r>
              <a:rPr lang="en-US" dirty="0">
                <a:solidFill>
                  <a:srgbClr val="000000"/>
                </a:solidFill>
                <a:latin typeface="Consolas" panose="020B0609020204030204" pitchFamily="49" charset="0"/>
              </a:rPr>
              <a:t> </a:t>
            </a:r>
            <a:r>
              <a:rPr lang="en-US" dirty="0">
                <a:solidFill>
                  <a:schemeClr val="accent3"/>
                </a:solidFill>
                <a:latin typeface="Consolas" panose="020B0609020204030204" pitchFamily="49" charset="0"/>
              </a:rPr>
              <a:t>price</a:t>
            </a:r>
            <a:r>
              <a:rPr lang="en-US" dirty="0">
                <a:solidFill>
                  <a:srgbClr val="000000"/>
                </a:solidFill>
                <a:latin typeface="Consolas" panose="020B0609020204030204" pitchFamily="49" charset="0"/>
              </a:rPr>
              <a:t> = 1000,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chemeClr val="accent3"/>
                </a:solidFill>
                <a:latin typeface="Consolas" panose="020B0609020204030204" pitchFamily="49" charset="0"/>
              </a:rPr>
              <a:t>miles</a:t>
            </a:r>
            <a:r>
              <a:rPr lang="en-US" dirty="0">
                <a:solidFill>
                  <a:srgbClr val="000000"/>
                </a:solidFill>
                <a:latin typeface="Consolas" panose="020B0609020204030204" pitchFamily="49" charset="0"/>
              </a:rPr>
              <a:t> = 0);</a:t>
            </a:r>
          </a:p>
          <a:p>
            <a:pPr defTabSz="460375"/>
            <a:r>
              <a:rPr lang="en-US" dirty="0">
                <a:solidFill>
                  <a:srgbClr val="000000"/>
                </a:solidFill>
                <a:latin typeface="Consolas" panose="020B0609020204030204" pitchFamily="49" charset="0"/>
              </a:rPr>
              <a:t>};</a:t>
            </a:r>
          </a:p>
        </p:txBody>
      </p:sp>
      <p:sp>
        <p:nvSpPr>
          <p:cNvPr id="11" name="Rectangle 10">
            <a:extLst>
              <a:ext uri="{FF2B5EF4-FFF2-40B4-BE49-F238E27FC236}">
                <a16:creationId xmlns:a16="http://schemas.microsoft.com/office/drawing/2014/main" id="{EEF01857-ECB7-4051-A439-698506896CB0}"/>
              </a:ext>
            </a:extLst>
          </p:cNvPr>
          <p:cNvSpPr/>
          <p:nvPr/>
        </p:nvSpPr>
        <p:spPr>
          <a:xfrm>
            <a:off x="5686186" y="5059715"/>
            <a:ext cx="5943600" cy="1005840"/>
          </a:xfrm>
          <a:prstGeom prst="rect">
            <a:avLst/>
          </a:prstGeom>
          <a:solidFill>
            <a:srgbClr val="FEF3E7"/>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chemeClr val="accent3"/>
                </a:solidFill>
                <a:latin typeface="Consolas" panose="020B0609020204030204" pitchFamily="49" charset="0"/>
              </a:rPr>
              <a:t>Car</a:t>
            </a:r>
            <a:r>
              <a:rPr lang="en-US" dirty="0">
                <a:solidFill>
                  <a:srgbClr val="000000"/>
                </a:solidFill>
                <a:latin typeface="Consolas" panose="020B0609020204030204" pitchFamily="49" charset="0"/>
              </a:rPr>
              <a:t> one(0, 500);</a:t>
            </a:r>
          </a:p>
          <a:p>
            <a:r>
              <a:rPr lang="en-US" dirty="0">
                <a:solidFill>
                  <a:schemeClr val="accent3"/>
                </a:solidFill>
                <a:latin typeface="Consolas" panose="020B0609020204030204" pitchFamily="49" charset="0"/>
              </a:rPr>
              <a:t>Car</a:t>
            </a:r>
            <a:r>
              <a:rPr lang="en-US" dirty="0">
                <a:solidFill>
                  <a:srgbClr val="000000"/>
                </a:solidFill>
                <a:latin typeface="Consolas" panose="020B0609020204030204" pitchFamily="49" charset="0"/>
              </a:rPr>
              <a:t> two(2750); </a:t>
            </a:r>
            <a:r>
              <a:rPr lang="en-US" dirty="0">
                <a:solidFill>
                  <a:srgbClr val="008000"/>
                </a:solidFill>
                <a:latin typeface="Consolas" panose="020B0609020204030204" pitchFamily="49" charset="0"/>
              </a:rPr>
              <a:t>// Same as: two(2750, 0)</a:t>
            </a:r>
            <a:endParaRPr lang="en-US" dirty="0">
              <a:solidFill>
                <a:srgbClr val="000000"/>
              </a:solidFill>
              <a:latin typeface="Consolas" panose="020B0609020204030204" pitchFamily="49" charset="0"/>
            </a:endParaRPr>
          </a:p>
          <a:p>
            <a:r>
              <a:rPr lang="en-US" dirty="0">
                <a:solidFill>
                  <a:schemeClr val="accent3"/>
                </a:solidFill>
                <a:latin typeface="Consolas" panose="020B0609020204030204" pitchFamily="49" charset="0"/>
              </a:rPr>
              <a:t>Car</a:t>
            </a:r>
            <a:r>
              <a:rPr lang="en-US" dirty="0">
                <a:solidFill>
                  <a:srgbClr val="000000"/>
                </a:solidFill>
                <a:latin typeface="Consolas" panose="020B0609020204030204" pitchFamily="49" charset="0"/>
              </a:rPr>
              <a:t> default;   </a:t>
            </a:r>
            <a:r>
              <a:rPr lang="en-US" dirty="0">
                <a:solidFill>
                  <a:srgbClr val="008000"/>
                </a:solidFill>
                <a:latin typeface="Consolas" panose="020B0609020204030204" pitchFamily="49" charset="0"/>
              </a:rPr>
              <a:t>// Same as: default(1000, 0);</a:t>
            </a:r>
            <a:endParaRPr lang="en-US"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5586005" y="2788240"/>
            <a:ext cx="100182" cy="21031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2" name="Rectangle 11">
            <a:extLst>
              <a:ext uri="{FF2B5EF4-FFF2-40B4-BE49-F238E27FC236}">
                <a16:creationId xmlns:a16="http://schemas.microsoft.com/office/drawing/2014/main" id="{EE77746A-3473-4399-9584-402954E7BB37}"/>
              </a:ext>
              <a:ext uri="{C183D7F6-B498-43B3-948B-1728B52AA6E4}">
                <adec:decorative xmlns:adec="http://schemas.microsoft.com/office/drawing/2017/decorative" val="1"/>
              </a:ext>
            </a:extLst>
          </p:cNvPr>
          <p:cNvSpPr/>
          <p:nvPr/>
        </p:nvSpPr>
        <p:spPr>
          <a:xfrm>
            <a:off x="5586005" y="5059715"/>
            <a:ext cx="100182" cy="10058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5" name="Freeform: Shape 14">
            <a:extLst>
              <a:ext uri="{FF2B5EF4-FFF2-40B4-BE49-F238E27FC236}">
                <a16:creationId xmlns:a16="http://schemas.microsoft.com/office/drawing/2014/main" id="{77F73C29-9F06-40E6-B542-39919C6D5D59}"/>
              </a:ext>
            </a:extLst>
          </p:cNvPr>
          <p:cNvSpPr/>
          <p:nvPr/>
        </p:nvSpPr>
        <p:spPr>
          <a:xfrm>
            <a:off x="7609271" y="1305388"/>
            <a:ext cx="374904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dirty="0">
                <a:solidFill>
                  <a:srgbClr val="000000"/>
                </a:solidFill>
                <a:cs typeface="Calibri" panose="020F0502020204030204" pitchFamily="34" charset="0"/>
              </a:rPr>
              <a:t>Default arguments can be a helpful shortcut, and they provide you with convenient options.</a:t>
            </a:r>
          </a:p>
        </p:txBody>
      </p:sp>
      <p:sp>
        <p:nvSpPr>
          <p:cNvPr id="13" name="TextBox 12">
            <a:extLst>
              <a:ext uri="{FF2B5EF4-FFF2-40B4-BE49-F238E27FC236}">
                <a16:creationId xmlns:a16="http://schemas.microsoft.com/office/drawing/2014/main" id="{368F1EB6-41A3-4E0F-8CC7-1278D4A8A5B4}"/>
              </a:ext>
            </a:extLst>
          </p:cNvPr>
          <p:cNvSpPr txBox="1"/>
          <p:nvPr/>
        </p:nvSpPr>
        <p:spPr>
          <a:xfrm>
            <a:off x="1066800" y="1669563"/>
            <a:ext cx="5029200"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A specific form of constructor that either:</a:t>
            </a:r>
          </a:p>
        </p:txBody>
      </p:sp>
      <p:pic>
        <p:nvPicPr>
          <p:cNvPr id="14" name="!!Graphic 27">
            <a:extLst>
              <a:ext uri="{FF2B5EF4-FFF2-40B4-BE49-F238E27FC236}">
                <a16:creationId xmlns:a16="http://schemas.microsoft.com/office/drawing/2014/main" id="{EDFB7378-4FA4-4B33-9B59-7717CB0FAC2A}"/>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23790" y="1703020"/>
            <a:ext cx="333196" cy="333196"/>
          </a:xfrm>
          <a:prstGeom prst="rect">
            <a:avLst/>
          </a:prstGeom>
        </p:spPr>
      </p:pic>
      <p:sp>
        <p:nvSpPr>
          <p:cNvPr id="16" name="TextBox 15">
            <a:extLst>
              <a:ext uri="{FF2B5EF4-FFF2-40B4-BE49-F238E27FC236}">
                <a16:creationId xmlns:a16="http://schemas.microsoft.com/office/drawing/2014/main" id="{0699F4A5-28E4-4005-96AB-01A3DBEDC531}"/>
              </a:ext>
            </a:extLst>
          </p:cNvPr>
          <p:cNvSpPr txBox="1"/>
          <p:nvPr/>
        </p:nvSpPr>
        <p:spPr>
          <a:xfrm>
            <a:off x="1069562" y="3393857"/>
            <a:ext cx="438912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A class can have many constructors, but no more than </a:t>
            </a:r>
            <a:r>
              <a:rPr lang="en-US" sz="2000" b="1" dirty="0">
                <a:solidFill>
                  <a:schemeClr val="accent4">
                    <a:lumMod val="60000"/>
                    <a:lumOff val="40000"/>
                  </a:schemeClr>
                </a:solidFill>
              </a:rPr>
              <a:t>one</a:t>
            </a:r>
            <a:r>
              <a:rPr lang="en-US" sz="2000" dirty="0">
                <a:solidFill>
                  <a:srgbClr val="FFFFFF"/>
                </a:solidFill>
              </a:rPr>
              <a:t> default.</a:t>
            </a:r>
          </a:p>
        </p:txBody>
      </p:sp>
      <p:pic>
        <p:nvPicPr>
          <p:cNvPr id="21" name="!!Graphic 27">
            <a:extLst>
              <a:ext uri="{FF2B5EF4-FFF2-40B4-BE49-F238E27FC236}">
                <a16:creationId xmlns:a16="http://schemas.microsoft.com/office/drawing/2014/main" id="{91C3CAC2-F25F-4EF3-B508-49F32E072810}"/>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26552" y="3581202"/>
            <a:ext cx="333196" cy="333196"/>
          </a:xfrm>
          <a:prstGeom prst="rect">
            <a:avLst/>
          </a:prstGeom>
        </p:spPr>
      </p:pic>
      <p:sp>
        <p:nvSpPr>
          <p:cNvPr id="22" name="TextBox 21">
            <a:extLst>
              <a:ext uri="{FF2B5EF4-FFF2-40B4-BE49-F238E27FC236}">
                <a16:creationId xmlns:a16="http://schemas.microsoft.com/office/drawing/2014/main" id="{2B715870-0970-4AD3-9CB7-B43A88986512}"/>
              </a:ext>
            </a:extLst>
          </p:cNvPr>
          <p:cNvSpPr txBox="1"/>
          <p:nvPr/>
        </p:nvSpPr>
        <p:spPr>
          <a:xfrm>
            <a:off x="1576293" y="2139288"/>
            <a:ext cx="4306760" cy="369332"/>
          </a:xfrm>
          <a:prstGeom prst="rect">
            <a:avLst/>
          </a:prstGeom>
          <a:noFill/>
        </p:spPr>
        <p:txBody>
          <a:bodyPr wrap="square" rtlCol="0" anchor="ctr">
            <a:spAutoFit/>
          </a:bodyPr>
          <a:lstStyle/>
          <a:p>
            <a:pPr lvl="0">
              <a:buClr>
                <a:srgbClr val="69EEF0"/>
              </a:buClr>
              <a:buSzPct val="150000"/>
              <a:defRPr/>
            </a:pPr>
            <a:r>
              <a:rPr lang="en-US" dirty="0">
                <a:solidFill>
                  <a:srgbClr val="FFFFFF"/>
                </a:solidFill>
              </a:rPr>
              <a:t>Takes </a:t>
            </a:r>
            <a:r>
              <a:rPr lang="en-US" b="1" dirty="0">
                <a:solidFill>
                  <a:schemeClr val="accent4">
                    <a:lumMod val="60000"/>
                    <a:lumOff val="40000"/>
                  </a:schemeClr>
                </a:solidFill>
              </a:rPr>
              <a:t>no arguments</a:t>
            </a:r>
            <a:r>
              <a:rPr lang="en-US" dirty="0">
                <a:solidFill>
                  <a:srgbClr val="FFFFFF"/>
                </a:solidFill>
              </a:rPr>
              <a:t>, </a:t>
            </a:r>
            <a:r>
              <a:rPr lang="en-US" b="1" dirty="0">
                <a:solidFill>
                  <a:srgbClr val="FFFFFF"/>
                </a:solidFill>
              </a:rPr>
              <a:t>or</a:t>
            </a:r>
          </a:p>
        </p:txBody>
      </p:sp>
      <p:sp>
        <p:nvSpPr>
          <p:cNvPr id="23" name="TextBox 22">
            <a:extLst>
              <a:ext uri="{FF2B5EF4-FFF2-40B4-BE49-F238E27FC236}">
                <a16:creationId xmlns:a16="http://schemas.microsoft.com/office/drawing/2014/main" id="{749BAB58-4F49-49AC-B689-E8BD71FBFCDF}"/>
              </a:ext>
            </a:extLst>
          </p:cNvPr>
          <p:cNvSpPr txBox="1"/>
          <p:nvPr/>
        </p:nvSpPr>
        <p:spPr>
          <a:xfrm>
            <a:off x="1583913" y="2578235"/>
            <a:ext cx="4306760" cy="369332"/>
          </a:xfrm>
          <a:prstGeom prst="rect">
            <a:avLst/>
          </a:prstGeom>
          <a:noFill/>
        </p:spPr>
        <p:txBody>
          <a:bodyPr wrap="square" rtlCol="0" anchor="ctr">
            <a:spAutoFit/>
          </a:bodyPr>
          <a:lstStyle/>
          <a:p>
            <a:pPr lvl="0">
              <a:buClr>
                <a:srgbClr val="69EEF0"/>
              </a:buClr>
              <a:buSzPct val="150000"/>
              <a:defRPr/>
            </a:pPr>
            <a:r>
              <a:rPr lang="en-US" dirty="0">
                <a:solidFill>
                  <a:srgbClr val="FFFFFF"/>
                </a:solidFill>
              </a:rPr>
              <a:t>Takes in all </a:t>
            </a:r>
            <a:r>
              <a:rPr lang="en-US" b="1" dirty="0">
                <a:solidFill>
                  <a:schemeClr val="accent4">
                    <a:lumMod val="60000"/>
                    <a:lumOff val="40000"/>
                  </a:schemeClr>
                </a:solidFill>
              </a:rPr>
              <a:t>default arguments</a:t>
            </a:r>
            <a:r>
              <a:rPr lang="en-US" b="1" dirty="0">
                <a:solidFill>
                  <a:srgbClr val="FFFFFF"/>
                </a:solidFill>
              </a:rPr>
              <a:t>.</a:t>
            </a:r>
          </a:p>
        </p:txBody>
      </p:sp>
      <p:cxnSp>
        <p:nvCxnSpPr>
          <p:cNvPr id="24" name="Connector: Elbow 23">
            <a:extLst>
              <a:ext uri="{FF2B5EF4-FFF2-40B4-BE49-F238E27FC236}">
                <a16:creationId xmlns:a16="http://schemas.microsoft.com/office/drawing/2014/main" id="{8B5977C4-D7D3-4999-8A94-DA5EDCCC0ECD}"/>
              </a:ext>
              <a:ext uri="{C183D7F6-B498-43B3-948B-1728B52AA6E4}">
                <adec:decorative xmlns:adec="http://schemas.microsoft.com/office/drawing/2017/decorative" val="1"/>
              </a:ext>
            </a:extLst>
          </p:cNvPr>
          <p:cNvCxnSpPr>
            <a:cxnSpLocks/>
            <a:stCxn id="23" idx="1"/>
          </p:cNvCxnSpPr>
          <p:nvPr/>
        </p:nvCxnSpPr>
        <p:spPr>
          <a:xfrm rot="10800000">
            <a:off x="1240855" y="2225315"/>
            <a:ext cx="343059" cy="537586"/>
          </a:xfrm>
          <a:prstGeom prst="bentConnector2">
            <a:avLst/>
          </a:prstGeom>
          <a:ln w="12700"/>
        </p:spPr>
        <p:style>
          <a:lnRef idx="1">
            <a:schemeClr val="accent1"/>
          </a:lnRef>
          <a:fillRef idx="0">
            <a:schemeClr val="accent1"/>
          </a:fillRef>
          <a:effectRef idx="0">
            <a:schemeClr val="accent1"/>
          </a:effectRef>
          <a:fontRef idx="minor">
            <a:schemeClr val="tx1"/>
          </a:fontRef>
        </p:style>
      </p:cxnSp>
      <p:cxnSp>
        <p:nvCxnSpPr>
          <p:cNvPr id="25" name="Connector: Elbow 24">
            <a:extLst>
              <a:ext uri="{FF2B5EF4-FFF2-40B4-BE49-F238E27FC236}">
                <a16:creationId xmlns:a16="http://schemas.microsoft.com/office/drawing/2014/main" id="{14F9618A-B211-4D2B-BED1-B5D81B9DB024}"/>
              </a:ext>
              <a:ext uri="{C183D7F6-B498-43B3-948B-1728B52AA6E4}">
                <adec:decorative xmlns:adec="http://schemas.microsoft.com/office/drawing/2017/decorative" val="1"/>
              </a:ext>
            </a:extLst>
          </p:cNvPr>
          <p:cNvCxnSpPr>
            <a:cxnSpLocks/>
            <a:stCxn id="22" idx="1"/>
          </p:cNvCxnSpPr>
          <p:nvPr/>
        </p:nvCxnSpPr>
        <p:spPr>
          <a:xfrm rot="10800000">
            <a:off x="1240855" y="2086018"/>
            <a:ext cx="335439" cy="237936"/>
          </a:xfrm>
          <a:prstGeom prst="bentConnector3">
            <a:avLst>
              <a:gd name="adj1" fmla="val 99976"/>
            </a:avLst>
          </a:prstGeom>
          <a:ln w="12700"/>
        </p:spPr>
        <p:style>
          <a:lnRef idx="1">
            <a:schemeClr val="accent1"/>
          </a:lnRef>
          <a:fillRef idx="0">
            <a:schemeClr val="accent1"/>
          </a:fillRef>
          <a:effectRef idx="0">
            <a:schemeClr val="accent1"/>
          </a:effectRef>
          <a:fontRef idx="minor">
            <a:schemeClr val="tx1"/>
          </a:fontRef>
        </p:style>
      </p:cxnSp>
      <p:cxnSp>
        <p:nvCxnSpPr>
          <p:cNvPr id="26" name="Connector: Elbow 25">
            <a:extLst>
              <a:ext uri="{FF2B5EF4-FFF2-40B4-BE49-F238E27FC236}">
                <a16:creationId xmlns:a16="http://schemas.microsoft.com/office/drawing/2014/main" id="{FD3AFE4F-B98D-410C-A9B6-177A4B586AE8}"/>
              </a:ext>
              <a:ext uri="{C183D7F6-B498-43B3-948B-1728B52AA6E4}">
                <adec:decorative xmlns:adec="http://schemas.microsoft.com/office/drawing/2017/decorative" val="1"/>
              </a:ext>
            </a:extLst>
          </p:cNvPr>
          <p:cNvCxnSpPr>
            <a:cxnSpLocks/>
            <a:stCxn id="28" idx="1"/>
            <a:endCxn id="27" idx="0"/>
          </p:cNvCxnSpPr>
          <p:nvPr/>
        </p:nvCxnSpPr>
        <p:spPr>
          <a:xfrm rot="10800000" flipV="1">
            <a:off x="8461227" y="3393857"/>
            <a:ext cx="124246" cy="827752"/>
          </a:xfrm>
          <a:prstGeom prst="bentConnector2">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357E9880-55C8-4388-8BED-DD9FEC26E601}"/>
              </a:ext>
              <a:ext uri="{C183D7F6-B498-43B3-948B-1728B52AA6E4}">
                <adec:decorative xmlns:adec="http://schemas.microsoft.com/office/drawing/2017/decorative" val="1"/>
              </a:ext>
            </a:extLst>
          </p:cNvPr>
          <p:cNvSpPr/>
          <p:nvPr/>
        </p:nvSpPr>
        <p:spPr>
          <a:xfrm>
            <a:off x="7670231" y="4221609"/>
            <a:ext cx="1581992"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949B9C1-5DC1-4E2D-A37E-F030FAAAB17F}"/>
              </a:ext>
            </a:extLst>
          </p:cNvPr>
          <p:cNvSpPr/>
          <p:nvPr/>
        </p:nvSpPr>
        <p:spPr>
          <a:xfrm>
            <a:off x="8585473" y="2936657"/>
            <a:ext cx="2743200" cy="9144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algn="ctr"/>
            <a:r>
              <a:rPr lang="en-US" dirty="0">
                <a:solidFill>
                  <a:schemeClr val="tx1"/>
                </a:solidFill>
                <a:cs typeface="Calibri" panose="020F0502020204030204" pitchFamily="34" charset="0"/>
              </a:rPr>
              <a:t>Default values for these arguments go in the function prototype.</a:t>
            </a:r>
          </a:p>
        </p:txBody>
      </p:sp>
      <p:sp>
        <p:nvSpPr>
          <p:cNvPr id="34" name="Rectangle 33">
            <a:extLst>
              <a:ext uri="{FF2B5EF4-FFF2-40B4-BE49-F238E27FC236}">
                <a16:creationId xmlns:a16="http://schemas.microsoft.com/office/drawing/2014/main" id="{718BA3F4-C62F-4D33-A695-D7BFBCF8B503}"/>
              </a:ext>
              <a:ext uri="{C183D7F6-B498-43B3-948B-1728B52AA6E4}">
                <adec:decorative xmlns:adec="http://schemas.microsoft.com/office/drawing/2017/decorative" val="1"/>
              </a:ext>
            </a:extLst>
          </p:cNvPr>
          <p:cNvSpPr/>
          <p:nvPr/>
        </p:nvSpPr>
        <p:spPr>
          <a:xfrm>
            <a:off x="9931673" y="4221609"/>
            <a:ext cx="1204432"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5" name="Connector: Elbow 34">
            <a:extLst>
              <a:ext uri="{FF2B5EF4-FFF2-40B4-BE49-F238E27FC236}">
                <a16:creationId xmlns:a16="http://schemas.microsoft.com/office/drawing/2014/main" id="{E821E4E9-3DB2-4008-83F4-E7E9DDC76737}"/>
              </a:ext>
              <a:ext uri="{C183D7F6-B498-43B3-948B-1728B52AA6E4}">
                <adec:decorative xmlns:adec="http://schemas.microsoft.com/office/drawing/2017/decorative" val="1"/>
              </a:ext>
            </a:extLst>
          </p:cNvPr>
          <p:cNvCxnSpPr>
            <a:cxnSpLocks/>
            <a:stCxn id="28" idx="2"/>
            <a:endCxn id="34" idx="0"/>
          </p:cNvCxnSpPr>
          <p:nvPr/>
        </p:nvCxnSpPr>
        <p:spPr>
          <a:xfrm rot="16200000" flipH="1">
            <a:off x="10060205" y="3747925"/>
            <a:ext cx="370552" cy="576816"/>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511445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4"/>
                                        </p:tgtEl>
                                        <p:attrNameLst>
                                          <p:attrName>style.visibility</p:attrName>
                                        </p:attrNameLst>
                                      </p:cBhvr>
                                      <p:to>
                                        <p:strVal val="visible"/>
                                      </p:to>
                                    </p:set>
                                    <p:animEffect transition="in" filter="fade">
                                      <p:cBhvr>
                                        <p:cTn id="15" dur="500"/>
                                        <p:tgtEl>
                                          <p:spTgt spid="24"/>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1"/>
                                        </p:tgtEl>
                                        <p:attrNameLst>
                                          <p:attrName>style.visibility</p:attrName>
                                        </p:attrNameLst>
                                      </p:cBhvr>
                                      <p:to>
                                        <p:strVal val="visible"/>
                                      </p:to>
                                    </p:set>
                                    <p:animEffect transition="in" filter="fade">
                                      <p:cBhvr>
                                        <p:cTn id="23" dur="500"/>
                                        <p:tgtEl>
                                          <p:spTgt spid="2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9"/>
                                        </p:tgtEl>
                                        <p:attrNameLst>
                                          <p:attrName>style.visibility</p:attrName>
                                        </p:attrNameLst>
                                      </p:cBhvr>
                                      <p:to>
                                        <p:strVal val="visible"/>
                                      </p:to>
                                    </p:set>
                                    <p:animEffect transition="in" filter="fade">
                                      <p:cBhvr>
                                        <p:cTn id="31" dur="500"/>
                                        <p:tgtEl>
                                          <p:spTgt spid="3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40"/>
                                        </p:tgtEl>
                                        <p:attrNameLst>
                                          <p:attrName>style.visibility</p:attrName>
                                        </p:attrNameLst>
                                      </p:cBhvr>
                                      <p:to>
                                        <p:strVal val="visible"/>
                                      </p:to>
                                    </p:set>
                                    <p:animEffect transition="in" filter="fade">
                                      <p:cBhvr>
                                        <p:cTn id="34" dur="500"/>
                                        <p:tgtEl>
                                          <p:spTgt spid="40"/>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500"/>
                                        <p:tgtEl>
                                          <p:spTgt spid="27"/>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fade">
                                      <p:cBhvr>
                                        <p:cTn id="45" dur="500"/>
                                        <p:tgtEl>
                                          <p:spTgt spid="28"/>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34"/>
                                        </p:tgtEl>
                                        <p:attrNameLst>
                                          <p:attrName>style.visibility</p:attrName>
                                        </p:attrNameLst>
                                      </p:cBhvr>
                                      <p:to>
                                        <p:strVal val="visible"/>
                                      </p:to>
                                    </p:set>
                                    <p:animEffect transition="in" filter="fade">
                                      <p:cBhvr>
                                        <p:cTn id="48" dur="500"/>
                                        <p:tgtEl>
                                          <p:spTgt spid="34"/>
                                        </p:tgtEl>
                                      </p:cBhvr>
                                    </p:animEffect>
                                  </p:childTnLst>
                                </p:cTn>
                              </p:par>
                              <p:par>
                                <p:cTn id="49" presetID="10" presetClass="entr" presetSubtype="0" fill="hold" nodeType="withEffect">
                                  <p:stCondLst>
                                    <p:cond delay="0"/>
                                  </p:stCondLst>
                                  <p:childTnLst>
                                    <p:set>
                                      <p:cBhvr>
                                        <p:cTn id="50" dur="1" fill="hold">
                                          <p:stCondLst>
                                            <p:cond delay="0"/>
                                          </p:stCondLst>
                                        </p:cTn>
                                        <p:tgtEl>
                                          <p:spTgt spid="35"/>
                                        </p:tgtEl>
                                        <p:attrNameLst>
                                          <p:attrName>style.visibility</p:attrName>
                                        </p:attrNameLst>
                                      </p:cBhvr>
                                      <p:to>
                                        <p:strVal val="visible"/>
                                      </p:to>
                                    </p:set>
                                    <p:animEffect transition="in" filter="fade">
                                      <p:cBhvr>
                                        <p:cTn id="51" dur="500"/>
                                        <p:tgtEl>
                                          <p:spTgt spid="35"/>
                                        </p:tgtEl>
                                      </p:cBhvr>
                                    </p:animEffect>
                                  </p:childTnLst>
                                </p:cTn>
                              </p:par>
                            </p:childTnLst>
                          </p:cTn>
                        </p:par>
                      </p:childTnLst>
                    </p:cTn>
                  </p:par>
                  <p:par>
                    <p:cTn id="52" fill="hold">
                      <p:stCondLst>
                        <p:cond delay="indefinite"/>
                      </p:stCondLst>
                      <p:childTnLst>
                        <p:par>
                          <p:cTn id="53" fill="hold">
                            <p:stCondLst>
                              <p:cond delay="0"/>
                            </p:stCondLst>
                            <p:childTnLst>
                              <p:par>
                                <p:cTn id="54" presetID="10" presetClass="entr" presetSubtype="0" fill="hold" grpId="0" nodeType="clickEffect">
                                  <p:stCondLst>
                                    <p:cond delay="0"/>
                                  </p:stCondLst>
                                  <p:childTnLst>
                                    <p:set>
                                      <p:cBhvr>
                                        <p:cTn id="55" dur="1" fill="hold">
                                          <p:stCondLst>
                                            <p:cond delay="0"/>
                                          </p:stCondLst>
                                        </p:cTn>
                                        <p:tgtEl>
                                          <p:spTgt spid="12"/>
                                        </p:tgtEl>
                                        <p:attrNameLst>
                                          <p:attrName>style.visibility</p:attrName>
                                        </p:attrNameLst>
                                      </p:cBhvr>
                                      <p:to>
                                        <p:strVal val="visible"/>
                                      </p:to>
                                    </p:set>
                                    <p:animEffect transition="in" filter="fade">
                                      <p:cBhvr>
                                        <p:cTn id="56" dur="500"/>
                                        <p:tgtEl>
                                          <p:spTgt spid="12"/>
                                        </p:tgtEl>
                                      </p:cBhvr>
                                    </p:animEffect>
                                  </p:childTnLst>
                                </p:cTn>
                              </p:par>
                              <p:par>
                                <p:cTn id="57" presetID="10" presetClass="entr" presetSubtype="0" fill="hold" grpId="0" nodeType="withEffect">
                                  <p:stCondLst>
                                    <p:cond delay="0"/>
                                  </p:stCondLst>
                                  <p:childTnLst>
                                    <p:set>
                                      <p:cBhvr>
                                        <p:cTn id="58" dur="1" fill="hold">
                                          <p:stCondLst>
                                            <p:cond delay="0"/>
                                          </p:stCondLst>
                                        </p:cTn>
                                        <p:tgtEl>
                                          <p:spTgt spid="11"/>
                                        </p:tgtEl>
                                        <p:attrNameLst>
                                          <p:attrName>style.visibility</p:attrName>
                                        </p:attrNameLst>
                                      </p:cBhvr>
                                      <p:to>
                                        <p:strVal val="visible"/>
                                      </p:to>
                                    </p:set>
                                    <p:animEffect transition="in" filter="fade">
                                      <p:cBhvr>
                                        <p:cTn id="59" dur="500"/>
                                        <p:tgtEl>
                                          <p:spTgt spid="11"/>
                                        </p:tgtEl>
                                      </p:cBhvr>
                                    </p:animEffect>
                                  </p:childTnLst>
                                </p:cTn>
                              </p:par>
                              <p:par>
                                <p:cTn id="60" presetID="10" presetClass="entr" presetSubtype="0" fill="hold" nodeType="withEffect">
                                  <p:stCondLst>
                                    <p:cond delay="0"/>
                                  </p:stCondLst>
                                  <p:childTnLst>
                                    <p:set>
                                      <p:cBhvr>
                                        <p:cTn id="61" dur="1" fill="hold">
                                          <p:stCondLst>
                                            <p:cond delay="0"/>
                                          </p:stCondLst>
                                        </p:cTn>
                                        <p:tgtEl>
                                          <p:spTgt spid="11">
                                            <p:txEl>
                                              <p:pRg st="0" end="0"/>
                                            </p:txEl>
                                          </p:spTgt>
                                        </p:tgtEl>
                                        <p:attrNameLst>
                                          <p:attrName>style.visibility</p:attrName>
                                        </p:attrNameLst>
                                      </p:cBhvr>
                                      <p:to>
                                        <p:strVal val="visible"/>
                                      </p:to>
                                    </p:set>
                                    <p:animEffect transition="in" filter="fade">
                                      <p:cBhvr>
                                        <p:cTn id="62" dur="500"/>
                                        <p:tgtEl>
                                          <p:spTgt spid="11">
                                            <p:txEl>
                                              <p:pRg st="0" end="0"/>
                                            </p:txEl>
                                          </p:spTgt>
                                        </p:tgtEl>
                                      </p:cBhvr>
                                    </p:animEffect>
                                  </p:childTnLst>
                                </p:cTn>
                              </p:par>
                            </p:childTnLst>
                          </p:cTn>
                        </p:par>
                      </p:childTnLst>
                    </p:cTn>
                  </p:par>
                  <p:par>
                    <p:cTn id="63" fill="hold">
                      <p:stCondLst>
                        <p:cond delay="indefinite"/>
                      </p:stCondLst>
                      <p:childTnLst>
                        <p:par>
                          <p:cTn id="64" fill="hold">
                            <p:stCondLst>
                              <p:cond delay="0"/>
                            </p:stCondLst>
                            <p:childTnLst>
                              <p:par>
                                <p:cTn id="65" presetID="10" presetClass="entr" presetSubtype="0" fill="hold" nodeType="clickEffect">
                                  <p:stCondLst>
                                    <p:cond delay="0"/>
                                  </p:stCondLst>
                                  <p:childTnLst>
                                    <p:set>
                                      <p:cBhvr>
                                        <p:cTn id="66" dur="1" fill="hold">
                                          <p:stCondLst>
                                            <p:cond delay="0"/>
                                          </p:stCondLst>
                                        </p:cTn>
                                        <p:tgtEl>
                                          <p:spTgt spid="11">
                                            <p:txEl>
                                              <p:pRg st="1" end="1"/>
                                            </p:txEl>
                                          </p:spTgt>
                                        </p:tgtEl>
                                        <p:attrNameLst>
                                          <p:attrName>style.visibility</p:attrName>
                                        </p:attrNameLst>
                                      </p:cBhvr>
                                      <p:to>
                                        <p:strVal val="visible"/>
                                      </p:to>
                                    </p:set>
                                    <p:animEffect transition="in" filter="fade">
                                      <p:cBhvr>
                                        <p:cTn id="67" dur="500"/>
                                        <p:tgtEl>
                                          <p:spTgt spid="11">
                                            <p:txEl>
                                              <p:pRg st="1" end="1"/>
                                            </p:txEl>
                                          </p:spTgt>
                                        </p:tgtEl>
                                      </p:cBhvr>
                                    </p:animEffect>
                                  </p:childTnLst>
                                </p:cTn>
                              </p:par>
                            </p:childTnLst>
                          </p:cTn>
                        </p:par>
                      </p:childTnLst>
                    </p:cTn>
                  </p:par>
                  <p:par>
                    <p:cTn id="68" fill="hold">
                      <p:stCondLst>
                        <p:cond delay="indefinite"/>
                      </p:stCondLst>
                      <p:childTnLst>
                        <p:par>
                          <p:cTn id="69" fill="hold">
                            <p:stCondLst>
                              <p:cond delay="0"/>
                            </p:stCondLst>
                            <p:childTnLst>
                              <p:par>
                                <p:cTn id="70" presetID="10" presetClass="entr" presetSubtype="0" fill="hold" nodeType="clickEffect">
                                  <p:stCondLst>
                                    <p:cond delay="0"/>
                                  </p:stCondLst>
                                  <p:childTnLst>
                                    <p:set>
                                      <p:cBhvr>
                                        <p:cTn id="71" dur="1" fill="hold">
                                          <p:stCondLst>
                                            <p:cond delay="0"/>
                                          </p:stCondLst>
                                        </p:cTn>
                                        <p:tgtEl>
                                          <p:spTgt spid="11">
                                            <p:txEl>
                                              <p:pRg st="2" end="2"/>
                                            </p:txEl>
                                          </p:spTgt>
                                        </p:tgtEl>
                                        <p:attrNameLst>
                                          <p:attrName>style.visibility</p:attrName>
                                        </p:attrNameLst>
                                      </p:cBhvr>
                                      <p:to>
                                        <p:strVal val="visible"/>
                                      </p:to>
                                    </p:set>
                                    <p:animEffect transition="in" filter="fade">
                                      <p:cBhvr>
                                        <p:cTn id="72" dur="500"/>
                                        <p:tgtEl>
                                          <p:spTgt spid="11">
                                            <p:txEl>
                                              <p:pRg st="2" end="2"/>
                                            </p:txEl>
                                          </p:spTgt>
                                        </p:tgtEl>
                                      </p:cBhvr>
                                    </p:animEffect>
                                  </p:childTnLst>
                                </p:cTn>
                              </p:par>
                            </p:childTnLst>
                          </p:cTn>
                        </p:par>
                      </p:childTnLst>
                    </p:cTn>
                  </p:par>
                  <p:par>
                    <p:cTn id="73" fill="hold">
                      <p:stCondLst>
                        <p:cond delay="indefinite"/>
                      </p:stCondLst>
                      <p:childTnLst>
                        <p:par>
                          <p:cTn id="74" fill="hold">
                            <p:stCondLst>
                              <p:cond delay="0"/>
                            </p:stCondLst>
                            <p:childTnLst>
                              <p:par>
                                <p:cTn id="75" presetID="10" presetClass="entr" presetSubtype="0" fill="hold" grpId="0" nodeType="clickEffect">
                                  <p:stCondLst>
                                    <p:cond delay="0"/>
                                  </p:stCondLst>
                                  <p:childTnLst>
                                    <p:set>
                                      <p:cBhvr>
                                        <p:cTn id="76" dur="1" fill="hold">
                                          <p:stCondLst>
                                            <p:cond delay="0"/>
                                          </p:stCondLst>
                                        </p:cTn>
                                        <p:tgtEl>
                                          <p:spTgt spid="15"/>
                                        </p:tgtEl>
                                        <p:attrNameLst>
                                          <p:attrName>style.visibility</p:attrName>
                                        </p:attrNameLst>
                                      </p:cBhvr>
                                      <p:to>
                                        <p:strVal val="visible"/>
                                      </p:to>
                                    </p:set>
                                    <p:animEffect transition="in" filter="fade">
                                      <p:cBhvr>
                                        <p:cTn id="7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11" grpId="0" animBg="1"/>
      <p:bldP spid="39" grpId="0" animBg="1"/>
      <p:bldP spid="12" grpId="0" animBg="1"/>
      <p:bldP spid="15" grpId="0" animBg="1"/>
      <p:bldP spid="16" grpId="0"/>
      <p:bldP spid="22" grpId="0"/>
      <p:bldP spid="23" grpId="0"/>
      <p:bldP spid="27" grpId="0" animBg="1"/>
      <p:bldP spid="28" grpId="0" animBg="1"/>
      <p:bldP spid="34"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618631"/>
          </a:xfrm>
        </p:spPr>
        <p:txBody>
          <a:bodyPr/>
          <a:lstStyle/>
          <a:p>
            <a:r>
              <a:rPr lang="en-US" dirty="0">
                <a:solidFill>
                  <a:schemeClr val="bg1"/>
                </a:solidFill>
              </a:rPr>
              <a:t>Default Constructors</a:t>
            </a:r>
          </a:p>
        </p:txBody>
      </p:sp>
      <p:sp>
        <p:nvSpPr>
          <p:cNvPr id="5" name="Text Placeholder 4">
            <a:extLst>
              <a:ext uri="{FF2B5EF4-FFF2-40B4-BE49-F238E27FC236}">
                <a16:creationId xmlns:a16="http://schemas.microsoft.com/office/drawing/2014/main" id="{0D5590F3-613A-480F-B191-D5691164C046}"/>
              </a:ext>
            </a:extLst>
          </p:cNvPr>
          <p:cNvSpPr>
            <a:spLocks noGrp="1"/>
          </p:cNvSpPr>
          <p:nvPr>
            <p:ph type="body" sz="quarter" idx="13"/>
          </p:nvPr>
        </p:nvSpPr>
        <p:spPr>
          <a:xfrm>
            <a:off x="610869" y="1173794"/>
            <a:ext cx="10885486" cy="480131"/>
          </a:xfrm>
        </p:spPr>
        <p:txBody>
          <a:bodyPr/>
          <a:lstStyle/>
          <a:p>
            <a:r>
              <a:rPr lang="en-US" dirty="0">
                <a:solidFill>
                  <a:schemeClr val="accent1"/>
                </a:solidFill>
              </a:rPr>
              <a:t>Limit 1 Per Class</a:t>
            </a:r>
          </a:p>
        </p:txBody>
      </p:sp>
      <p:sp>
        <p:nvSpPr>
          <p:cNvPr id="40" name="Rectangle 39">
            <a:extLst>
              <a:ext uri="{FF2B5EF4-FFF2-40B4-BE49-F238E27FC236}">
                <a16:creationId xmlns:a16="http://schemas.microsoft.com/office/drawing/2014/main" id="{CD137E5E-C390-4A04-B7D5-31EEC2974B91}"/>
              </a:ext>
            </a:extLst>
          </p:cNvPr>
          <p:cNvSpPr/>
          <p:nvPr/>
        </p:nvSpPr>
        <p:spPr>
          <a:xfrm>
            <a:off x="711050" y="1792425"/>
            <a:ext cx="8046720" cy="45720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a:t>
            </a:r>
            <a:r>
              <a:rPr lang="en-US" dirty="0">
                <a:solidFill>
                  <a:schemeClr val="accent3"/>
                </a:solidFill>
                <a:latin typeface="Consolas" panose="020B0609020204030204" pitchFamily="49" charset="0"/>
              </a:rPr>
              <a:t>Car</a:t>
            </a:r>
          </a:p>
          <a:p>
            <a:pPr defTabSz="460375"/>
            <a:r>
              <a:rPr lang="en-US" dirty="0">
                <a:solidFill>
                  <a:srgbClr val="000000"/>
                </a:solidFill>
                <a:latin typeface="Consolas" panose="020B0609020204030204" pitchFamily="49" charset="0"/>
              </a:rPr>
              <a:t>{</a:t>
            </a:r>
          </a:p>
          <a:p>
            <a:pPr defTabSz="460375"/>
            <a:r>
              <a:rPr lang="en-US" dirty="0">
                <a:solidFill>
                  <a:srgbClr val="0000FF"/>
                </a:solidFill>
                <a:latin typeface="Consolas" panose="020B0609020204030204" pitchFamily="49" charset="0"/>
              </a:rPr>
              <a:t>	double</a:t>
            </a:r>
            <a:r>
              <a:rPr lang="en-US" dirty="0">
                <a:solidFill>
                  <a:srgbClr val="000000"/>
                </a:solidFill>
                <a:latin typeface="Consolas" panose="020B0609020204030204" pitchFamily="49" charset="0"/>
              </a:rPr>
              <a:t> _price;</a:t>
            </a:r>
          </a:p>
          <a:p>
            <a:pPr defTabSz="460375"/>
            <a:r>
              <a:rPr lang="en-US" dirty="0">
                <a:solidFill>
                  <a:srgbClr val="0000FF"/>
                </a:solidFill>
                <a:latin typeface="Consolas" panose="020B0609020204030204" pitchFamily="49" charset="0"/>
              </a:rPr>
              <a:t>	int</a:t>
            </a:r>
            <a:r>
              <a:rPr lang="en-US" dirty="0">
                <a:solidFill>
                  <a:srgbClr val="000000"/>
                </a:solidFill>
                <a:latin typeface="Consolas" panose="020B0609020204030204" pitchFamily="49" charset="0"/>
              </a:rPr>
              <a:t> _miles;</a:t>
            </a:r>
          </a:p>
          <a:p>
            <a:pPr defTabSz="460375"/>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a:t>
            </a:r>
          </a:p>
          <a:p>
            <a:pPr defTabSz="460375"/>
            <a:r>
              <a:rPr lang="en-US" dirty="0">
                <a:solidFill>
                  <a:srgbClr val="000000"/>
                </a:solidFill>
                <a:latin typeface="Consolas" panose="020B0609020204030204" pitchFamily="49" charset="0"/>
              </a:rPr>
              <a:t>	Car() </a:t>
            </a:r>
            <a:r>
              <a:rPr lang="en-US" dirty="0">
                <a:solidFill>
                  <a:srgbClr val="008000"/>
                </a:solidFill>
                <a:latin typeface="Consolas" panose="020B0609020204030204" pitchFamily="49" charset="0"/>
              </a:rPr>
              <a:t>// Default</a:t>
            </a:r>
            <a:endParaRPr lang="en-US" dirty="0">
              <a:solidFill>
                <a:srgbClr val="000000"/>
              </a:solidFill>
              <a:latin typeface="Consolas" panose="020B0609020204030204" pitchFamily="49" charset="0"/>
            </a:endParaRPr>
          </a:p>
          <a:p>
            <a:pPr defTabSz="460375"/>
            <a:r>
              <a:rPr lang="en-US" dirty="0">
                <a:solidFill>
                  <a:srgbClr val="000000"/>
                </a:solidFill>
                <a:latin typeface="Consolas" panose="020B0609020204030204" pitchFamily="49" charset="0"/>
              </a:rPr>
              <a:t>	{</a:t>
            </a:r>
          </a:p>
          <a:p>
            <a:pPr defTabSz="460375"/>
            <a:r>
              <a:rPr lang="en-US" dirty="0">
                <a:solidFill>
                  <a:srgbClr val="000000"/>
                </a:solidFill>
                <a:latin typeface="Consolas" panose="020B0609020204030204" pitchFamily="49" charset="0"/>
              </a:rPr>
              <a:t>		_price = 0;</a:t>
            </a:r>
          </a:p>
          <a:p>
            <a:pPr defTabSz="460375"/>
            <a:r>
              <a:rPr lang="en-US" dirty="0">
                <a:solidFill>
                  <a:srgbClr val="000000"/>
                </a:solidFill>
                <a:latin typeface="Consolas" panose="020B0609020204030204" pitchFamily="49" charset="0"/>
              </a:rPr>
              <a:t>		_miles = 0;</a:t>
            </a:r>
          </a:p>
          <a:p>
            <a:pPr defTabSz="460375"/>
            <a:r>
              <a:rPr lang="en-US" dirty="0">
                <a:solidFill>
                  <a:srgbClr val="000000"/>
                </a:solidFill>
                <a:latin typeface="Consolas" panose="020B0609020204030204" pitchFamily="49" charset="0"/>
              </a:rPr>
              <a:t>	}</a:t>
            </a:r>
            <a:endParaRPr lang="en-US" dirty="0">
              <a:solidFill>
                <a:srgbClr val="008000"/>
              </a:solidFill>
              <a:latin typeface="Consolas" panose="020B0609020204030204" pitchFamily="49" charset="0"/>
            </a:endParaRPr>
          </a:p>
          <a:p>
            <a:pPr defTabSz="460375"/>
            <a:r>
              <a:rPr lang="en-US" dirty="0">
                <a:solidFill>
                  <a:srgbClr val="000000"/>
                </a:solidFill>
                <a:latin typeface="Consolas" panose="020B0609020204030204" pitchFamily="49" charset="0"/>
              </a:rPr>
              <a:t>	Car(</a:t>
            </a:r>
            <a:r>
              <a:rPr lang="en-US" dirty="0">
                <a:solidFill>
                  <a:srgbClr val="0000FF"/>
                </a:solidFill>
                <a:latin typeface="Consolas" panose="020B0609020204030204" pitchFamily="49" charset="0"/>
              </a:rPr>
              <a:t>double</a:t>
            </a:r>
            <a:r>
              <a:rPr lang="en-US" dirty="0">
                <a:solidFill>
                  <a:srgbClr val="000000"/>
                </a:solidFill>
                <a:latin typeface="Consolas" panose="020B0609020204030204" pitchFamily="49" charset="0"/>
              </a:rPr>
              <a:t> </a:t>
            </a:r>
            <a:r>
              <a:rPr lang="en-US" dirty="0">
                <a:solidFill>
                  <a:schemeClr val="accent3"/>
                </a:solidFill>
                <a:latin typeface="Consolas" panose="020B0609020204030204" pitchFamily="49" charset="0"/>
              </a:rPr>
              <a:t>price</a:t>
            </a:r>
            <a:r>
              <a:rPr lang="en-US" dirty="0">
                <a:solidFill>
                  <a:srgbClr val="000000"/>
                </a:solidFill>
                <a:latin typeface="Consolas" panose="020B0609020204030204" pitchFamily="49" charset="0"/>
              </a:rPr>
              <a:t> = 1000,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chemeClr val="accent3"/>
                </a:solidFill>
                <a:latin typeface="Consolas" panose="020B0609020204030204" pitchFamily="49" charset="0"/>
              </a:rPr>
              <a:t>miles</a:t>
            </a:r>
            <a:r>
              <a:rPr lang="en-US" dirty="0">
                <a:solidFill>
                  <a:srgbClr val="000000"/>
                </a:solidFill>
                <a:latin typeface="Consolas" panose="020B0609020204030204" pitchFamily="49" charset="0"/>
              </a:rPr>
              <a:t> = 0) </a:t>
            </a:r>
            <a:r>
              <a:rPr lang="en-US" dirty="0">
                <a:solidFill>
                  <a:srgbClr val="008000"/>
                </a:solidFill>
                <a:latin typeface="Consolas" panose="020B0609020204030204" pitchFamily="49" charset="0"/>
              </a:rPr>
              <a:t>// Also a default</a:t>
            </a:r>
            <a:endParaRPr lang="en-US" dirty="0">
              <a:solidFill>
                <a:srgbClr val="000000"/>
              </a:solidFill>
              <a:latin typeface="Consolas" panose="020B0609020204030204" pitchFamily="49" charset="0"/>
            </a:endParaRPr>
          </a:p>
          <a:p>
            <a:pPr defTabSz="460375"/>
            <a:r>
              <a:rPr lang="en-US" dirty="0">
                <a:solidFill>
                  <a:srgbClr val="000000"/>
                </a:solidFill>
                <a:latin typeface="Consolas" panose="020B0609020204030204" pitchFamily="49" charset="0"/>
              </a:rPr>
              <a:t>	{</a:t>
            </a:r>
          </a:p>
          <a:p>
            <a:pPr defTabSz="460375"/>
            <a:r>
              <a:rPr lang="en-US" dirty="0">
                <a:solidFill>
                  <a:srgbClr val="000000"/>
                </a:solidFill>
                <a:latin typeface="Consolas" panose="020B0609020204030204" pitchFamily="49" charset="0"/>
              </a:rPr>
              <a:t>		_price = price;</a:t>
            </a:r>
          </a:p>
          <a:p>
            <a:pPr defTabSz="460375"/>
            <a:r>
              <a:rPr lang="en-US" dirty="0">
                <a:solidFill>
                  <a:srgbClr val="000000"/>
                </a:solidFill>
                <a:latin typeface="Consolas" panose="020B0609020204030204" pitchFamily="49" charset="0"/>
              </a:rPr>
              <a:t>		_miles = miles;</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	}; </a:t>
            </a:r>
          </a:p>
          <a:p>
            <a:pPr defTabSz="460375"/>
            <a:r>
              <a:rPr lang="en-US"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10869" y="1792425"/>
            <a:ext cx="100182" cy="4572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1" name="Freeform: Shape 10">
            <a:extLst>
              <a:ext uri="{FF2B5EF4-FFF2-40B4-BE49-F238E27FC236}">
                <a16:creationId xmlns:a16="http://schemas.microsoft.com/office/drawing/2014/main" id="{583ABF2E-0484-4B97-9556-ADE683F33659}"/>
              </a:ext>
            </a:extLst>
          </p:cNvPr>
          <p:cNvSpPr/>
          <p:nvPr/>
        </p:nvSpPr>
        <p:spPr>
          <a:xfrm>
            <a:off x="9320368" y="1792425"/>
            <a:ext cx="2011680"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lgn="ctr">
              <a:defRPr/>
            </a:pPr>
            <a:r>
              <a:rPr lang="en-US" dirty="0">
                <a:solidFill>
                  <a:srgbClr val="000000"/>
                </a:solidFill>
                <a:cs typeface="Calibri" panose="020F0502020204030204" pitchFamily="34" charset="0"/>
              </a:rPr>
              <a:t>What’s the price of this car?</a:t>
            </a:r>
          </a:p>
        </p:txBody>
      </p:sp>
      <p:sp>
        <p:nvSpPr>
          <p:cNvPr id="9" name="Rectangle 8">
            <a:extLst>
              <a:ext uri="{FF2B5EF4-FFF2-40B4-BE49-F238E27FC236}">
                <a16:creationId xmlns:a16="http://schemas.microsoft.com/office/drawing/2014/main" id="{5612C7A3-5CDB-4563-A1FF-53A99CFA2FC7}"/>
              </a:ext>
            </a:extLst>
          </p:cNvPr>
          <p:cNvSpPr>
            <a:spLocks/>
          </p:cNvSpPr>
          <p:nvPr/>
        </p:nvSpPr>
        <p:spPr>
          <a:xfrm>
            <a:off x="9416179" y="2845325"/>
            <a:ext cx="1920240" cy="548640"/>
          </a:xfrm>
          <a:prstGeom prst="rect">
            <a:avLst/>
          </a:prstGeom>
          <a:solidFill>
            <a:srgbClr val="FEF3E7"/>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chemeClr val="accent3"/>
                </a:solidFill>
                <a:latin typeface="Consolas" panose="020B0609020204030204" pitchFamily="49" charset="0"/>
              </a:rPr>
              <a:t>Car</a:t>
            </a:r>
            <a:r>
              <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instance;</a:t>
            </a:r>
          </a:p>
        </p:txBody>
      </p:sp>
      <p:sp>
        <p:nvSpPr>
          <p:cNvPr id="10" name="Rectangle 9">
            <a:extLst>
              <a:ext uri="{FF2B5EF4-FFF2-40B4-BE49-F238E27FC236}">
                <a16:creationId xmlns:a16="http://schemas.microsoft.com/office/drawing/2014/main" id="{9BEDFF8C-EBE7-4239-9499-F9BD6D85681C}"/>
              </a:ext>
              <a:ext uri="{C183D7F6-B498-43B3-948B-1728B52AA6E4}">
                <adec:decorative xmlns:adec="http://schemas.microsoft.com/office/drawing/2017/decorative" val="1"/>
              </a:ext>
            </a:extLst>
          </p:cNvPr>
          <p:cNvSpPr>
            <a:spLocks/>
          </p:cNvSpPr>
          <p:nvPr/>
        </p:nvSpPr>
        <p:spPr>
          <a:xfrm>
            <a:off x="9315998" y="2845325"/>
            <a:ext cx="100182" cy="5486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cxnSp>
        <p:nvCxnSpPr>
          <p:cNvPr id="19" name="Connector: Elbow 18">
            <a:extLst>
              <a:ext uri="{FF2B5EF4-FFF2-40B4-BE49-F238E27FC236}">
                <a16:creationId xmlns:a16="http://schemas.microsoft.com/office/drawing/2014/main" id="{01CF0CF1-19B9-4092-B27C-00F188252597}"/>
              </a:ext>
              <a:ext uri="{C183D7F6-B498-43B3-948B-1728B52AA6E4}">
                <adec:decorative xmlns:adec="http://schemas.microsoft.com/office/drawing/2017/decorative" val="1"/>
              </a:ext>
            </a:extLst>
          </p:cNvPr>
          <p:cNvCxnSpPr>
            <a:cxnSpLocks/>
            <a:stCxn id="21" idx="1"/>
            <a:endCxn id="20" idx="0"/>
          </p:cNvCxnSpPr>
          <p:nvPr/>
        </p:nvCxnSpPr>
        <p:spPr>
          <a:xfrm rot="10800000" flipV="1">
            <a:off x="3486891" y="4179631"/>
            <a:ext cx="196382" cy="433645"/>
          </a:xfrm>
          <a:prstGeom prst="bentConnector2">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4489DF1D-3EB3-4389-B815-9D09DD03A4E7}"/>
              </a:ext>
              <a:ext uri="{C183D7F6-B498-43B3-948B-1728B52AA6E4}">
                <adec:decorative xmlns:adec="http://schemas.microsoft.com/office/drawing/2017/decorative" val="1"/>
              </a:ext>
            </a:extLst>
          </p:cNvPr>
          <p:cNvSpPr/>
          <p:nvPr/>
        </p:nvSpPr>
        <p:spPr>
          <a:xfrm>
            <a:off x="2695895" y="4613277"/>
            <a:ext cx="1581992"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577DA461-E681-40F4-AF67-83DECFB77F4B}"/>
              </a:ext>
            </a:extLst>
          </p:cNvPr>
          <p:cNvSpPr/>
          <p:nvPr/>
        </p:nvSpPr>
        <p:spPr>
          <a:xfrm>
            <a:off x="3683273" y="3951032"/>
            <a:ext cx="1463040" cy="4572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algn="ctr"/>
            <a:r>
              <a:rPr lang="en-US" dirty="0">
                <a:solidFill>
                  <a:schemeClr val="tx1"/>
                </a:solidFill>
                <a:cs typeface="Calibri" panose="020F0502020204030204" pitchFamily="34" charset="0"/>
              </a:rPr>
              <a:t>Is it 1000?</a:t>
            </a:r>
          </a:p>
        </p:txBody>
      </p:sp>
      <p:cxnSp>
        <p:nvCxnSpPr>
          <p:cNvPr id="24" name="Connector: Elbow 23">
            <a:extLst>
              <a:ext uri="{FF2B5EF4-FFF2-40B4-BE49-F238E27FC236}">
                <a16:creationId xmlns:a16="http://schemas.microsoft.com/office/drawing/2014/main" id="{2809A501-33BB-462E-873C-3A71A4CD40A9}"/>
              </a:ext>
              <a:ext uri="{C183D7F6-B498-43B3-948B-1728B52AA6E4}">
                <adec:decorative xmlns:adec="http://schemas.microsoft.com/office/drawing/2017/decorative" val="1"/>
              </a:ext>
            </a:extLst>
          </p:cNvPr>
          <p:cNvCxnSpPr>
            <a:cxnSpLocks/>
            <a:stCxn id="26" idx="1"/>
            <a:endCxn id="25" idx="3"/>
          </p:cNvCxnSpPr>
          <p:nvPr/>
        </p:nvCxnSpPr>
        <p:spPr>
          <a:xfrm rot="10800000" flipV="1">
            <a:off x="3226923" y="3583931"/>
            <a:ext cx="456350" cy="367101"/>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11AF7DC2-7F21-4D4F-9736-CB7A736F430D}"/>
              </a:ext>
              <a:ext uri="{C183D7F6-B498-43B3-948B-1728B52AA6E4}">
                <adec:decorative xmlns:adec="http://schemas.microsoft.com/office/drawing/2017/decorative" val="1"/>
              </a:ext>
            </a:extLst>
          </p:cNvPr>
          <p:cNvSpPr/>
          <p:nvPr/>
        </p:nvSpPr>
        <p:spPr>
          <a:xfrm>
            <a:off x="1763883" y="3785059"/>
            <a:ext cx="1463040"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426F9717-4B3F-4C60-A3D6-AF6C14CDE319}"/>
              </a:ext>
            </a:extLst>
          </p:cNvPr>
          <p:cNvSpPr/>
          <p:nvPr/>
        </p:nvSpPr>
        <p:spPr>
          <a:xfrm>
            <a:off x="3683273" y="3355332"/>
            <a:ext cx="1463040" cy="4572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algn="ctr"/>
            <a:r>
              <a:rPr lang="en-US" dirty="0">
                <a:solidFill>
                  <a:schemeClr val="tx1"/>
                </a:solidFill>
                <a:cs typeface="Calibri" panose="020F0502020204030204" pitchFamily="34" charset="0"/>
              </a:rPr>
              <a:t>Or is it 0?</a:t>
            </a:r>
          </a:p>
        </p:txBody>
      </p:sp>
      <p:sp>
        <p:nvSpPr>
          <p:cNvPr id="35" name="Freeform: Shape 34">
            <a:extLst>
              <a:ext uri="{FF2B5EF4-FFF2-40B4-BE49-F238E27FC236}">
                <a16:creationId xmlns:a16="http://schemas.microsoft.com/office/drawing/2014/main" id="{5CAF6BAF-D46C-47A3-A493-C24C9F5385A9}"/>
              </a:ext>
            </a:extLst>
          </p:cNvPr>
          <p:cNvSpPr/>
          <p:nvPr/>
        </p:nvSpPr>
        <p:spPr>
          <a:xfrm>
            <a:off x="5146313" y="2037661"/>
            <a:ext cx="310896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a:solidFill>
                  <a:srgbClr val="000000"/>
                </a:solidFill>
                <a:cs typeface="Calibri" panose="020F0502020204030204" pitchFamily="34" charset="0"/>
              </a:rPr>
              <a:t>Both of these constructors qualify as a default, but you can only have one.</a:t>
            </a:r>
            <a:endParaRPr lang="en-US" dirty="0">
              <a:solidFill>
                <a:srgbClr val="000000"/>
              </a:solidFill>
              <a:cs typeface="Calibri" panose="020F0502020204030204" pitchFamily="34" charset="0"/>
            </a:endParaRPr>
          </a:p>
        </p:txBody>
      </p:sp>
    </p:spTree>
    <p:custDataLst>
      <p:tags r:id="rId1"/>
    </p:custDataLst>
    <p:extLst>
      <p:ext uri="{BB962C8B-B14F-4D97-AF65-F5344CB8AC3E}">
        <p14:creationId xmlns:p14="http://schemas.microsoft.com/office/powerpoint/2010/main" val="7010314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fade">
                                      <p:cBhvr>
                                        <p:cTn id="13" dur="500"/>
                                        <p:tgtEl>
                                          <p:spTgt spid="1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19"/>
                                        </p:tgtEl>
                                        <p:attrNameLst>
                                          <p:attrName>style.visibility</p:attrName>
                                        </p:attrNameLst>
                                      </p:cBhvr>
                                      <p:to>
                                        <p:strVal val="visible"/>
                                      </p:to>
                                    </p:set>
                                    <p:animEffect transition="in" filter="fade">
                                      <p:cBhvr>
                                        <p:cTn id="18" dur="500"/>
                                        <p:tgtEl>
                                          <p:spTgt spid="19"/>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1"/>
                                        </p:tgtEl>
                                        <p:attrNameLst>
                                          <p:attrName>style.visibility</p:attrName>
                                        </p:attrNameLst>
                                      </p:cBhvr>
                                      <p:to>
                                        <p:strVal val="visible"/>
                                      </p:to>
                                    </p:set>
                                    <p:animEffect transition="in" filter="fade">
                                      <p:cBhvr>
                                        <p:cTn id="24" dur="500"/>
                                        <p:tgtEl>
                                          <p:spTgt spid="21"/>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24"/>
                                        </p:tgtEl>
                                        <p:attrNameLst>
                                          <p:attrName>style.visibility</p:attrName>
                                        </p:attrNameLst>
                                      </p:cBhvr>
                                      <p:to>
                                        <p:strVal val="visible"/>
                                      </p:to>
                                    </p:set>
                                    <p:animEffect transition="in" filter="fade">
                                      <p:cBhvr>
                                        <p:cTn id="29" dur="500"/>
                                        <p:tgtEl>
                                          <p:spTgt spid="24"/>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500"/>
                                        <p:tgtEl>
                                          <p:spTgt spid="25"/>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26"/>
                                        </p:tgtEl>
                                        <p:attrNameLst>
                                          <p:attrName>style.visibility</p:attrName>
                                        </p:attrNameLst>
                                      </p:cBhvr>
                                      <p:to>
                                        <p:strVal val="visible"/>
                                      </p:to>
                                    </p:set>
                                    <p:animEffect transition="in" filter="fade">
                                      <p:cBhvr>
                                        <p:cTn id="35" dur="500"/>
                                        <p:tgtEl>
                                          <p:spTgt spid="26"/>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35"/>
                                        </p:tgtEl>
                                        <p:attrNameLst>
                                          <p:attrName>style.visibility</p:attrName>
                                        </p:attrNameLst>
                                      </p:cBhvr>
                                      <p:to>
                                        <p:strVal val="visible"/>
                                      </p:to>
                                    </p:set>
                                    <p:animEffect transition="in" filter="fade">
                                      <p:cBhvr>
                                        <p:cTn id="4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9" grpId="0" animBg="1"/>
      <p:bldP spid="10" grpId="0" animBg="1"/>
      <p:bldP spid="20" grpId="0" animBg="1"/>
      <p:bldP spid="21" grpId="0" animBg="1"/>
      <p:bldP spid="25" grpId="0" animBg="1"/>
      <p:bldP spid="26" grpId="0" animBg="1"/>
      <p:bldP spid="3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Quick Detour to Default Arguments</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635746"/>
            <a:ext cx="10440697"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Once you assign one argument a default value, all arguments </a:t>
            </a:r>
            <a:r>
              <a:rPr lang="en-US" sz="2400" b="1" dirty="0">
                <a:solidFill>
                  <a:schemeClr val="accent4">
                    <a:lumMod val="60000"/>
                    <a:lumOff val="40000"/>
                  </a:schemeClr>
                </a:solidFill>
              </a:rPr>
              <a:t>after</a:t>
            </a:r>
            <a:r>
              <a:rPr lang="en-US" sz="2400" dirty="0">
                <a:solidFill>
                  <a:srgbClr val="FFFFFF"/>
                </a:solidFill>
              </a:rPr>
              <a:t> that must also have a default value.</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2736677"/>
            <a:ext cx="8595360" cy="356616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lvl="0" defTabSz="457200">
              <a:defRPr/>
            </a:pP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x</a:t>
            </a:r>
            <a:r>
              <a:rPr lang="en-US" dirty="0">
                <a:solidFill>
                  <a:srgbClr val="000000"/>
                </a:solidFill>
                <a:latin typeface="Consolas" panose="020B0609020204030204" pitchFamily="49" charset="0"/>
              </a:rPr>
              <a:t> = 5,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y</a:t>
            </a:r>
            <a:r>
              <a:rPr lang="en-US" dirty="0">
                <a:solidFill>
                  <a:srgbClr val="000000"/>
                </a:solidFill>
                <a:latin typeface="Consolas" panose="020B0609020204030204" pitchFamily="49" charset="0"/>
              </a:rPr>
              <a:t> = 2,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z = 0); </a:t>
            </a:r>
            <a:r>
              <a:rPr lang="en-US" dirty="0">
                <a:solidFill>
                  <a:srgbClr val="008000"/>
                </a:solidFill>
                <a:latin typeface="Consolas" panose="020B0609020204030204" pitchFamily="49" charset="0"/>
              </a:rPr>
              <a:t>// Okay</a:t>
            </a:r>
          </a:p>
          <a:p>
            <a:pPr defTabSz="457200">
              <a:defRPr/>
            </a:pPr>
            <a:r>
              <a:rPr lang="en-US" dirty="0">
                <a:solidFill>
                  <a:srgbClr val="000000"/>
                </a:solidFill>
                <a:latin typeface="Consolas" panose="020B0609020204030204" pitchFamily="49" charset="0"/>
              </a:rPr>
              <a:t>Foo(17, 6); </a:t>
            </a:r>
            <a:r>
              <a:rPr lang="en-US" dirty="0">
                <a:solidFill>
                  <a:srgbClr val="008000"/>
                </a:solidFill>
                <a:latin typeface="Consolas" panose="020B0609020204030204" pitchFamily="49" charset="0"/>
              </a:rPr>
              <a:t>// z == 0, as a default</a:t>
            </a:r>
            <a:endParaRPr lang="en-US" dirty="0">
              <a:solidFill>
                <a:srgbClr val="000000"/>
              </a:solidFill>
              <a:latin typeface="Consolas" panose="020B0609020204030204" pitchFamily="49" charset="0"/>
            </a:endParaRPr>
          </a:p>
          <a:p>
            <a:pPr lvl="0" defTabSz="457200">
              <a:defRPr/>
            </a:pPr>
            <a:endParaRPr lang="en-US" dirty="0">
              <a:solidFill>
                <a:srgbClr val="000000"/>
              </a:solidFill>
              <a:latin typeface="Consolas" panose="020B0609020204030204" pitchFamily="49" charset="0"/>
            </a:endParaRPr>
          </a:p>
          <a:p>
            <a:pPr defTabSz="457200">
              <a:defRPr/>
            </a:pP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x</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y</a:t>
            </a:r>
            <a:r>
              <a:rPr lang="en-US" dirty="0">
                <a:solidFill>
                  <a:srgbClr val="000000"/>
                </a:solidFill>
                <a:latin typeface="Consolas" panose="020B0609020204030204" pitchFamily="49" charset="0"/>
              </a:rPr>
              <a:t> = 2,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z = 0); </a:t>
            </a:r>
            <a:r>
              <a:rPr lang="en-US" dirty="0">
                <a:solidFill>
                  <a:srgbClr val="008000"/>
                </a:solidFill>
                <a:latin typeface="Consolas" panose="020B0609020204030204" pitchFamily="49" charset="0"/>
              </a:rPr>
              <a:t>// Okay</a:t>
            </a:r>
            <a:endParaRPr lang="en-US" dirty="0">
              <a:solidFill>
                <a:srgbClr val="000000"/>
              </a:solidFill>
              <a:latin typeface="Consolas" panose="020B0609020204030204" pitchFamily="49" charset="0"/>
            </a:endParaRPr>
          </a:p>
          <a:p>
            <a:pPr defTabSz="457200">
              <a:defRPr/>
            </a:pPr>
            <a:r>
              <a:rPr lang="en-US" dirty="0">
                <a:solidFill>
                  <a:srgbClr val="000000"/>
                </a:solidFill>
                <a:latin typeface="Consolas" panose="020B0609020204030204" pitchFamily="49" charset="0"/>
              </a:rPr>
              <a:t>Foo(199); </a:t>
            </a:r>
            <a:r>
              <a:rPr lang="en-US" dirty="0">
                <a:solidFill>
                  <a:srgbClr val="008000"/>
                </a:solidFill>
                <a:latin typeface="Consolas" panose="020B0609020204030204" pitchFamily="49" charset="0"/>
              </a:rPr>
              <a:t>// y == 2 and z == 0 as defaults</a:t>
            </a:r>
            <a:endParaRPr lang="en-US" dirty="0">
              <a:solidFill>
                <a:srgbClr val="000000"/>
              </a:solidFill>
              <a:latin typeface="Consolas" panose="020B0609020204030204" pitchFamily="49" charset="0"/>
            </a:endParaRPr>
          </a:p>
          <a:p>
            <a:pPr lvl="0" defTabSz="457200">
              <a:defRPr/>
            </a:pPr>
            <a:endParaRPr lang="en-US" dirty="0">
              <a:solidFill>
                <a:srgbClr val="000000"/>
              </a:solidFill>
              <a:latin typeface="Consolas" panose="020B0609020204030204" pitchFamily="49" charset="0"/>
            </a:endParaRPr>
          </a:p>
          <a:p>
            <a:pPr defTabSz="457200">
              <a:defRPr/>
            </a:pP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x</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y</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z = 0); </a:t>
            </a:r>
            <a:r>
              <a:rPr lang="en-US" dirty="0">
                <a:solidFill>
                  <a:srgbClr val="008000"/>
                </a:solidFill>
                <a:latin typeface="Consolas" panose="020B0609020204030204" pitchFamily="49" charset="0"/>
              </a:rPr>
              <a:t>// Okay</a:t>
            </a:r>
            <a:endParaRPr lang="en-US" dirty="0">
              <a:solidFill>
                <a:srgbClr val="000000"/>
              </a:solidFill>
              <a:latin typeface="Consolas" panose="020B0609020204030204" pitchFamily="49" charset="0"/>
            </a:endParaRPr>
          </a:p>
          <a:p>
            <a:pPr defTabSz="457200">
              <a:defRPr/>
            </a:pP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Foo(51, 40, 12); </a:t>
            </a:r>
            <a:r>
              <a:rPr lang="en-US" dirty="0">
                <a:solidFill>
                  <a:srgbClr val="008000"/>
                </a:solidFill>
                <a:latin typeface="Consolas" panose="020B0609020204030204" pitchFamily="49" charset="0"/>
              </a:rPr>
              <a:t>// Okay, overwriting the default value</a:t>
            </a:r>
            <a:endParaRPr lang="en-US" dirty="0">
              <a:solidFill>
                <a:srgbClr val="000000"/>
              </a:solidFill>
              <a:latin typeface="Consolas" panose="020B0609020204030204" pitchFamily="49" charset="0"/>
            </a:endParaRPr>
          </a:p>
          <a:p>
            <a:pPr lvl="0" defTabSz="457200">
              <a:defRPr/>
            </a:pPr>
            <a:endParaRPr lang="en-US" dirty="0">
              <a:solidFill>
                <a:srgbClr val="000000"/>
              </a:solidFill>
              <a:latin typeface="Consolas" panose="020B0609020204030204" pitchFamily="49" charset="0"/>
            </a:endParaRPr>
          </a:p>
          <a:p>
            <a:pPr defTabSz="457200">
              <a:defRPr/>
            </a:pP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x</a:t>
            </a:r>
            <a:r>
              <a:rPr lang="en-US" dirty="0">
                <a:solidFill>
                  <a:srgbClr val="000000"/>
                </a:solidFill>
                <a:latin typeface="Consolas" panose="020B0609020204030204" pitchFamily="49" charset="0"/>
              </a:rPr>
              <a:t> = 100,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y</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z = 25); </a:t>
            </a:r>
            <a:r>
              <a:rPr lang="en-US" dirty="0">
                <a:solidFill>
                  <a:srgbClr val="008000"/>
                </a:solidFill>
                <a:latin typeface="Consolas" panose="020B0609020204030204" pitchFamily="49" charset="0"/>
              </a:rPr>
              <a:t>// Not okay</a:t>
            </a:r>
            <a:endParaRPr lang="en-US" dirty="0">
              <a:solidFill>
                <a:srgbClr val="000000"/>
              </a:solidFill>
              <a:latin typeface="Consolas" panose="020B0609020204030204" pitchFamily="49" charset="0"/>
            </a:endParaRPr>
          </a:p>
          <a:p>
            <a:pPr defTabSz="457200">
              <a:defRPr/>
            </a:pPr>
            <a:r>
              <a:rPr lang="en-US" dirty="0">
                <a:solidFill>
                  <a:srgbClr val="000000"/>
                </a:solidFill>
                <a:latin typeface="Consolas" panose="020B0609020204030204" pitchFamily="49" charset="0"/>
              </a:rPr>
              <a:t>Foo(5); 		</a:t>
            </a:r>
            <a:r>
              <a:rPr lang="en-US" dirty="0">
                <a:solidFill>
                  <a:srgbClr val="008000"/>
                </a:solidFill>
                <a:latin typeface="Consolas" panose="020B0609020204030204" pitchFamily="49" charset="0"/>
              </a:rPr>
              <a:t>// What is assigned the 5? x? y?</a:t>
            </a:r>
          </a:p>
          <a:p>
            <a:pPr defTabSz="457200">
              <a:defRPr/>
            </a:pPr>
            <a:r>
              <a:rPr lang="en-US" dirty="0">
                <a:solidFill>
                  <a:srgbClr val="000000"/>
                </a:solidFill>
                <a:latin typeface="Consolas" panose="020B0609020204030204" pitchFamily="49" charset="0"/>
              </a:rPr>
              <a:t>Foo(__, 12); 	</a:t>
            </a:r>
            <a:r>
              <a:rPr lang="en-US" dirty="0">
                <a:solidFill>
                  <a:srgbClr val="008000"/>
                </a:solidFill>
                <a:latin typeface="Consolas" panose="020B0609020204030204" pitchFamily="49" charset="0"/>
              </a:rPr>
              <a:t>// How to use a default for x, but not y?</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2736677"/>
            <a:ext cx="100182" cy="356616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884646"/>
            <a:ext cx="333196" cy="333196"/>
          </a:xfrm>
          <a:prstGeom prst="rect">
            <a:avLst/>
          </a:prstGeom>
        </p:spPr>
      </p:pic>
      <p:sp>
        <p:nvSpPr>
          <p:cNvPr id="13" name="Rectangle 12">
            <a:extLst>
              <a:ext uri="{FF2B5EF4-FFF2-40B4-BE49-F238E27FC236}">
                <a16:creationId xmlns:a16="http://schemas.microsoft.com/office/drawing/2014/main" id="{C5B00F21-FF78-48B8-8881-FB8C847218E3}"/>
              </a:ext>
            </a:extLst>
          </p:cNvPr>
          <p:cNvSpPr/>
          <p:nvPr/>
        </p:nvSpPr>
        <p:spPr>
          <a:xfrm>
            <a:off x="9560903" y="2233757"/>
            <a:ext cx="1920240" cy="1005840"/>
          </a:xfrm>
          <a:prstGeom prst="rect">
            <a:avLst/>
          </a:prstGeom>
          <a:noFill/>
          <a:ln w="127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274320" rtlCol="0" anchor="ctr"/>
          <a:lstStyle/>
          <a:p>
            <a:pPr lvl="0">
              <a:defRPr/>
            </a:pPr>
            <a:r>
              <a:rPr lang="en-US" b="1" dirty="0">
                <a:solidFill>
                  <a:schemeClr val="accent4">
                    <a:lumMod val="60000"/>
                    <a:lumOff val="40000"/>
                  </a:schemeClr>
                </a:solidFill>
                <a:latin typeface="Arial" panose="020B0604020202020204" pitchFamily="34" charset="0"/>
                <a:cs typeface="Arial" panose="020B0604020202020204" pitchFamily="34" charset="0"/>
              </a:rPr>
              <a:t>After</a:t>
            </a:r>
            <a:r>
              <a:rPr lang="en-US" dirty="0">
                <a:solidFill>
                  <a:srgbClr val="FFFFFF"/>
                </a:solidFill>
                <a:latin typeface="Arial" panose="020B0604020202020204" pitchFamily="34" charset="0"/>
                <a:cs typeface="Arial" panose="020B0604020202020204" pitchFamily="34" charset="0"/>
              </a:rPr>
              <a:t> == next argument to the right</a:t>
            </a:r>
            <a:endParaRPr kumimoji="0" lang="en-US" sz="1800" b="0" i="0" u="none" strike="noStrike" kern="1200" cap="none" spc="0" normalizeH="0" baseline="0" noProof="0" dirty="0">
              <a:ln>
                <a:noFill/>
              </a:ln>
              <a:solidFill>
                <a:srgbClr val="FFFFFF"/>
              </a:solidFill>
              <a:effectLst/>
              <a:uLnTx/>
              <a:uFillTx/>
              <a:latin typeface="Arial" panose="020B0604020202020204" pitchFamily="34" charset="0"/>
              <a:ea typeface="+mn-ea"/>
              <a:cs typeface="Arial" panose="020B0604020202020204" pitchFamily="34" charset="0"/>
            </a:endParaRPr>
          </a:p>
        </p:txBody>
      </p:sp>
      <p:grpSp>
        <p:nvGrpSpPr>
          <p:cNvPr id="14" name="Group 13">
            <a:extLst>
              <a:ext uri="{FF2B5EF4-FFF2-40B4-BE49-F238E27FC236}">
                <a16:creationId xmlns:a16="http://schemas.microsoft.com/office/drawing/2014/main" id="{D6DA8C25-3580-4FE0-AB48-9528B00408B8}"/>
              </a:ext>
              <a:ext uri="{C183D7F6-B498-43B3-948B-1728B52AA6E4}">
                <adec:decorative xmlns:adec="http://schemas.microsoft.com/office/drawing/2017/decorative" val="1"/>
              </a:ext>
            </a:extLst>
          </p:cNvPr>
          <p:cNvGrpSpPr/>
          <p:nvPr/>
        </p:nvGrpSpPr>
        <p:grpSpPr>
          <a:xfrm>
            <a:off x="9305141" y="2064945"/>
            <a:ext cx="392223" cy="650663"/>
            <a:chOff x="3133479" y="5618969"/>
            <a:chExt cx="392223" cy="650663"/>
          </a:xfrm>
        </p:grpSpPr>
        <p:sp>
          <p:nvSpPr>
            <p:cNvPr id="16" name="Hexagon 25">
              <a:extLst>
                <a:ext uri="{FF2B5EF4-FFF2-40B4-BE49-F238E27FC236}">
                  <a16:creationId xmlns:a16="http://schemas.microsoft.com/office/drawing/2014/main" id="{393F1E8B-141E-4996-87C4-41DD915E0806}"/>
                </a:ext>
              </a:extLst>
            </p:cNvPr>
            <p:cNvSpPr/>
            <p:nvPr userDrawn="1"/>
          </p:nvSpPr>
          <p:spPr>
            <a:xfrm rot="5400000">
              <a:off x="3125865" y="5727287"/>
              <a:ext cx="407452" cy="392223"/>
            </a:xfrm>
            <a:prstGeom prst="teardrop">
              <a:avLst/>
            </a:prstGeom>
            <a:solidFill>
              <a:srgbClr val="D63C51"/>
            </a:solidFill>
            <a:ln>
              <a:noFill/>
            </a:ln>
          </p:spPr>
          <p:style>
            <a:lnRef idx="2">
              <a:schemeClr val="accent4">
                <a:shade val="50000"/>
              </a:schemeClr>
            </a:lnRef>
            <a:fillRef idx="1">
              <a:schemeClr val="accent4"/>
            </a:fillRef>
            <a:effectRef idx="0">
              <a:schemeClr val="accent4"/>
            </a:effectRef>
            <a:fontRef idx="minor">
              <a:schemeClr val="lt1"/>
            </a:fontRef>
          </p:style>
          <p:txBody>
            <a:bodyPr vert="horz" wrap="square" lIns="60960" rIns="6096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1" name="TextBox 20">
              <a:extLst>
                <a:ext uri="{FF2B5EF4-FFF2-40B4-BE49-F238E27FC236}">
                  <a16:creationId xmlns:a16="http://schemas.microsoft.com/office/drawing/2014/main" id="{6C7500EE-3431-48BE-8AB8-D210DB078174}"/>
                </a:ext>
              </a:extLst>
            </p:cNvPr>
            <p:cNvSpPr txBox="1"/>
            <p:nvPr/>
          </p:nvSpPr>
          <p:spPr>
            <a:xfrm>
              <a:off x="3169274" y="5618969"/>
              <a:ext cx="219967" cy="650663"/>
            </a:xfrm>
            <a:prstGeom prst="teardrop">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a:ln>
                    <a:noFill/>
                  </a:ln>
                  <a:solidFill>
                    <a:srgbClr val="FFFFFF"/>
                  </a:solidFill>
                  <a:effectLst/>
                  <a:uLnTx/>
                  <a:uFillTx/>
                  <a:latin typeface="Calibri" panose="020F0502020204030204" pitchFamily="34" charset="0"/>
                  <a:ea typeface="Open Sans" panose="020B0606030504020204" pitchFamily="34" charset="0"/>
                  <a:cs typeface="Calibri" panose="020F0502020204030204" pitchFamily="34" charset="0"/>
                </a:rPr>
                <a:t>!</a:t>
              </a:r>
            </a:p>
          </p:txBody>
        </p:sp>
      </p:grpSp>
    </p:spTree>
    <p:custDataLst>
      <p:tags r:id="rId1"/>
    </p:custDataLst>
    <p:extLst>
      <p:ext uri="{BB962C8B-B14F-4D97-AF65-F5344CB8AC3E}">
        <p14:creationId xmlns:p14="http://schemas.microsoft.com/office/powerpoint/2010/main" val="3449247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0"/>
                                        </p:tgtEl>
                                        <p:attrNameLst>
                                          <p:attrName>style.visibility</p:attrName>
                                        </p:attrNameLst>
                                      </p:cBhvr>
                                      <p:to>
                                        <p:strVal val="visible"/>
                                      </p:to>
                                    </p:set>
                                    <p:animEffect transition="in" filter="fade">
                                      <p:cBhvr>
                                        <p:cTn id="7" dur="500"/>
                                        <p:tgtEl>
                                          <p:spTgt spid="4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9"/>
                                        </p:tgtEl>
                                        <p:attrNameLst>
                                          <p:attrName>style.visibility</p:attrName>
                                        </p:attrNameLst>
                                      </p:cBhvr>
                                      <p:to>
                                        <p:strVal val="visible"/>
                                      </p:to>
                                    </p:set>
                                    <p:animEffect transition="in" filter="fade">
                                      <p:cBhvr>
                                        <p:cTn id="10" dur="500"/>
                                        <p:tgtEl>
                                          <p:spTgt spid="39"/>
                                        </p:tgtEl>
                                      </p:cBhvr>
                                    </p:animEffect>
                                  </p:childTnLst>
                                </p:cTn>
                              </p:par>
                              <p:par>
                                <p:cTn id="11" presetID="10" presetClass="entr" presetSubtype="0" fill="hold" nodeType="withEffect">
                                  <p:stCondLst>
                                    <p:cond delay="0"/>
                                  </p:stCondLst>
                                  <p:childTnLst>
                                    <p:set>
                                      <p:cBhvr>
                                        <p:cTn id="12" dur="1" fill="hold">
                                          <p:stCondLst>
                                            <p:cond delay="0"/>
                                          </p:stCondLst>
                                        </p:cTn>
                                        <p:tgtEl>
                                          <p:spTgt spid="40">
                                            <p:txEl>
                                              <p:pRg st="0" end="0"/>
                                            </p:txEl>
                                          </p:spTgt>
                                        </p:tgtEl>
                                        <p:attrNameLst>
                                          <p:attrName>style.visibility</p:attrName>
                                        </p:attrNameLst>
                                      </p:cBhvr>
                                      <p:to>
                                        <p:strVal val="visible"/>
                                      </p:to>
                                    </p:set>
                                    <p:animEffect transition="in" filter="fade">
                                      <p:cBhvr>
                                        <p:cTn id="13" dur="500"/>
                                        <p:tgtEl>
                                          <p:spTgt spid="40">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nodeType="clickEffect">
                                  <p:stCondLst>
                                    <p:cond delay="0"/>
                                  </p:stCondLst>
                                  <p:childTnLst>
                                    <p:set>
                                      <p:cBhvr>
                                        <p:cTn id="17" dur="1" fill="hold">
                                          <p:stCondLst>
                                            <p:cond delay="0"/>
                                          </p:stCondLst>
                                        </p:cTn>
                                        <p:tgtEl>
                                          <p:spTgt spid="40">
                                            <p:txEl>
                                              <p:pRg st="1" end="1"/>
                                            </p:txEl>
                                          </p:spTgt>
                                        </p:tgtEl>
                                        <p:attrNameLst>
                                          <p:attrName>style.visibility</p:attrName>
                                        </p:attrNameLst>
                                      </p:cBhvr>
                                      <p:to>
                                        <p:strVal val="visible"/>
                                      </p:to>
                                    </p:set>
                                    <p:animEffect transition="in" filter="fade">
                                      <p:cBhvr>
                                        <p:cTn id="18" dur="500"/>
                                        <p:tgtEl>
                                          <p:spTgt spid="40">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40">
                                            <p:txEl>
                                              <p:pRg st="3" end="3"/>
                                            </p:txEl>
                                          </p:spTgt>
                                        </p:tgtEl>
                                        <p:attrNameLst>
                                          <p:attrName>style.visibility</p:attrName>
                                        </p:attrNameLst>
                                      </p:cBhvr>
                                      <p:to>
                                        <p:strVal val="visible"/>
                                      </p:to>
                                    </p:set>
                                    <p:animEffect transition="in" filter="fade">
                                      <p:cBhvr>
                                        <p:cTn id="23" dur="500"/>
                                        <p:tgtEl>
                                          <p:spTgt spid="40">
                                            <p:txEl>
                                              <p:pRg st="3" end="3"/>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nodeType="clickEffect">
                                  <p:stCondLst>
                                    <p:cond delay="0"/>
                                  </p:stCondLst>
                                  <p:childTnLst>
                                    <p:set>
                                      <p:cBhvr>
                                        <p:cTn id="27" dur="1" fill="hold">
                                          <p:stCondLst>
                                            <p:cond delay="0"/>
                                          </p:stCondLst>
                                        </p:cTn>
                                        <p:tgtEl>
                                          <p:spTgt spid="40">
                                            <p:txEl>
                                              <p:pRg st="4" end="4"/>
                                            </p:txEl>
                                          </p:spTgt>
                                        </p:tgtEl>
                                        <p:attrNameLst>
                                          <p:attrName>style.visibility</p:attrName>
                                        </p:attrNameLst>
                                      </p:cBhvr>
                                      <p:to>
                                        <p:strVal val="visible"/>
                                      </p:to>
                                    </p:set>
                                    <p:animEffect transition="in" filter="fade">
                                      <p:cBhvr>
                                        <p:cTn id="28" dur="500"/>
                                        <p:tgtEl>
                                          <p:spTgt spid="40">
                                            <p:txEl>
                                              <p:pRg st="4" end="4"/>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10" presetClass="entr" presetSubtype="0" fill="hold" nodeType="clickEffect">
                                  <p:stCondLst>
                                    <p:cond delay="0"/>
                                  </p:stCondLst>
                                  <p:childTnLst>
                                    <p:set>
                                      <p:cBhvr>
                                        <p:cTn id="32" dur="1" fill="hold">
                                          <p:stCondLst>
                                            <p:cond delay="0"/>
                                          </p:stCondLst>
                                        </p:cTn>
                                        <p:tgtEl>
                                          <p:spTgt spid="40">
                                            <p:txEl>
                                              <p:pRg st="6" end="6"/>
                                            </p:txEl>
                                          </p:spTgt>
                                        </p:tgtEl>
                                        <p:attrNameLst>
                                          <p:attrName>style.visibility</p:attrName>
                                        </p:attrNameLst>
                                      </p:cBhvr>
                                      <p:to>
                                        <p:strVal val="visible"/>
                                      </p:to>
                                    </p:set>
                                    <p:animEffect transition="in" filter="fade">
                                      <p:cBhvr>
                                        <p:cTn id="33" dur="500"/>
                                        <p:tgtEl>
                                          <p:spTgt spid="40">
                                            <p:txEl>
                                              <p:pRg st="6" end="6"/>
                                            </p:txEl>
                                          </p:spTgt>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nodeType="clickEffect">
                                  <p:stCondLst>
                                    <p:cond delay="0"/>
                                  </p:stCondLst>
                                  <p:childTnLst>
                                    <p:set>
                                      <p:cBhvr>
                                        <p:cTn id="37" dur="1" fill="hold">
                                          <p:stCondLst>
                                            <p:cond delay="0"/>
                                          </p:stCondLst>
                                        </p:cTn>
                                        <p:tgtEl>
                                          <p:spTgt spid="40">
                                            <p:txEl>
                                              <p:pRg st="7" end="7"/>
                                            </p:txEl>
                                          </p:spTgt>
                                        </p:tgtEl>
                                        <p:attrNameLst>
                                          <p:attrName>style.visibility</p:attrName>
                                        </p:attrNameLst>
                                      </p:cBhvr>
                                      <p:to>
                                        <p:strVal val="visible"/>
                                      </p:to>
                                    </p:set>
                                    <p:animEffect transition="in" filter="fade">
                                      <p:cBhvr>
                                        <p:cTn id="38" dur="500"/>
                                        <p:tgtEl>
                                          <p:spTgt spid="40">
                                            <p:txEl>
                                              <p:pRg st="7" end="7"/>
                                            </p:txEl>
                                          </p:spTgt>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40">
                                            <p:txEl>
                                              <p:pRg st="9" end="9"/>
                                            </p:txEl>
                                          </p:spTgt>
                                        </p:tgtEl>
                                        <p:attrNameLst>
                                          <p:attrName>style.visibility</p:attrName>
                                        </p:attrNameLst>
                                      </p:cBhvr>
                                      <p:to>
                                        <p:strVal val="visible"/>
                                      </p:to>
                                    </p:set>
                                    <p:animEffect transition="in" filter="fade">
                                      <p:cBhvr>
                                        <p:cTn id="43" dur="500"/>
                                        <p:tgtEl>
                                          <p:spTgt spid="40">
                                            <p:txEl>
                                              <p:pRg st="9" end="9"/>
                                            </p:txEl>
                                          </p:spTgt>
                                        </p:tgtEl>
                                      </p:cBhvr>
                                    </p:animEffect>
                                  </p:childTnLst>
                                </p:cTn>
                              </p:par>
                            </p:childTnLst>
                          </p:cTn>
                        </p:par>
                      </p:childTnLst>
                    </p:cTn>
                  </p:par>
                  <p:par>
                    <p:cTn id="44" fill="hold">
                      <p:stCondLst>
                        <p:cond delay="indefinite"/>
                      </p:stCondLst>
                      <p:childTnLst>
                        <p:par>
                          <p:cTn id="45" fill="hold">
                            <p:stCondLst>
                              <p:cond delay="0"/>
                            </p:stCondLst>
                            <p:childTnLst>
                              <p:par>
                                <p:cTn id="46" presetID="10" presetClass="entr" presetSubtype="0" fill="hold" nodeType="clickEffect">
                                  <p:stCondLst>
                                    <p:cond delay="0"/>
                                  </p:stCondLst>
                                  <p:childTnLst>
                                    <p:set>
                                      <p:cBhvr>
                                        <p:cTn id="47" dur="1" fill="hold">
                                          <p:stCondLst>
                                            <p:cond delay="0"/>
                                          </p:stCondLst>
                                        </p:cTn>
                                        <p:tgtEl>
                                          <p:spTgt spid="40">
                                            <p:txEl>
                                              <p:pRg st="10" end="10"/>
                                            </p:txEl>
                                          </p:spTgt>
                                        </p:tgtEl>
                                        <p:attrNameLst>
                                          <p:attrName>style.visibility</p:attrName>
                                        </p:attrNameLst>
                                      </p:cBhvr>
                                      <p:to>
                                        <p:strVal val="visible"/>
                                      </p:to>
                                    </p:set>
                                    <p:animEffect transition="in" filter="fade">
                                      <p:cBhvr>
                                        <p:cTn id="48" dur="500"/>
                                        <p:tgtEl>
                                          <p:spTgt spid="40">
                                            <p:txEl>
                                              <p:pRg st="10" end="10"/>
                                            </p:txEl>
                                          </p:spTgt>
                                        </p:tgtEl>
                                      </p:cBhvr>
                                    </p:animEffect>
                                  </p:childTnLst>
                                </p:cTn>
                              </p:par>
                            </p:childTnLst>
                          </p:cTn>
                        </p:par>
                      </p:childTnLst>
                    </p:cTn>
                  </p:par>
                  <p:par>
                    <p:cTn id="49" fill="hold">
                      <p:stCondLst>
                        <p:cond delay="indefinite"/>
                      </p:stCondLst>
                      <p:childTnLst>
                        <p:par>
                          <p:cTn id="50" fill="hold">
                            <p:stCondLst>
                              <p:cond delay="0"/>
                            </p:stCondLst>
                            <p:childTnLst>
                              <p:par>
                                <p:cTn id="51" presetID="10" presetClass="entr" presetSubtype="0" fill="hold" nodeType="clickEffect">
                                  <p:stCondLst>
                                    <p:cond delay="0"/>
                                  </p:stCondLst>
                                  <p:childTnLst>
                                    <p:set>
                                      <p:cBhvr>
                                        <p:cTn id="52" dur="1" fill="hold">
                                          <p:stCondLst>
                                            <p:cond delay="0"/>
                                          </p:stCondLst>
                                        </p:cTn>
                                        <p:tgtEl>
                                          <p:spTgt spid="40">
                                            <p:txEl>
                                              <p:pRg st="11" end="11"/>
                                            </p:txEl>
                                          </p:spTgt>
                                        </p:tgtEl>
                                        <p:attrNameLst>
                                          <p:attrName>style.visibility</p:attrName>
                                        </p:attrNameLst>
                                      </p:cBhvr>
                                      <p:to>
                                        <p:strVal val="visible"/>
                                      </p:to>
                                    </p:set>
                                    <p:animEffect transition="in" filter="fade">
                                      <p:cBhvr>
                                        <p:cTn id="53" dur="500"/>
                                        <p:tgtEl>
                                          <p:spTgt spid="40">
                                            <p:txEl>
                                              <p:pRg st="11" end="11"/>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3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What if You Don’t Write a Constructor?</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803792"/>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If you don’t write one, an </a:t>
            </a:r>
            <a:r>
              <a:rPr lang="en-US" sz="2400" b="1" dirty="0">
                <a:solidFill>
                  <a:schemeClr val="accent4">
                    <a:lumMod val="60000"/>
                    <a:lumOff val="40000"/>
                  </a:schemeClr>
                </a:solidFill>
              </a:rPr>
              <a:t>implicit constructor </a:t>
            </a:r>
            <a:r>
              <a:rPr lang="en-US" sz="2400" dirty="0">
                <a:solidFill>
                  <a:srgbClr val="FFFFFF"/>
                </a:solidFill>
              </a:rPr>
              <a:t>is created.</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2708993"/>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It takes </a:t>
            </a:r>
            <a:r>
              <a:rPr lang="en-US" sz="2400" b="1" dirty="0">
                <a:solidFill>
                  <a:schemeClr val="accent4">
                    <a:lumMod val="60000"/>
                    <a:lumOff val="40000"/>
                  </a:schemeClr>
                </a:solidFill>
              </a:rPr>
              <a:t>no arguments</a:t>
            </a:r>
            <a:r>
              <a:rPr lang="en-US" sz="2400" dirty="0">
                <a:solidFill>
                  <a:srgbClr val="FFFFFF"/>
                </a:solidFill>
              </a:rPr>
              <a:t> and </a:t>
            </a:r>
            <a:r>
              <a:rPr lang="en-US" sz="2400" b="1" dirty="0">
                <a:solidFill>
                  <a:schemeClr val="accent4">
                    <a:lumMod val="60000"/>
                    <a:lumOff val="40000"/>
                  </a:schemeClr>
                </a:solidFill>
              </a:rPr>
              <a:t>does nothing</a:t>
            </a:r>
            <a:r>
              <a:rPr lang="en-US" sz="2400" dirty="0">
                <a:solidFill>
                  <a:srgbClr val="FFFFFF"/>
                </a:solidFill>
              </a:rPr>
              <a:t> but qualifies as a default.</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3614194"/>
            <a:ext cx="10786574" cy="22860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lvl="0" defTabSz="457200">
              <a:defRPr/>
            </a:pPr>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a:t>
            </a:r>
            <a:r>
              <a:rPr lang="en-US" dirty="0">
                <a:solidFill>
                  <a:schemeClr val="accent3"/>
                </a:solidFill>
                <a:latin typeface="Consolas" panose="020B0609020204030204" pitchFamily="49" charset="0"/>
              </a:rPr>
              <a:t>Example</a:t>
            </a:r>
          </a:p>
          <a:p>
            <a:pPr lvl="0" defTabSz="457200">
              <a:defRPr/>
            </a:pPr>
            <a:r>
              <a:rPr lang="en-US" dirty="0">
                <a:solidFill>
                  <a:srgbClr val="000000"/>
                </a:solidFill>
                <a:latin typeface="Consolas" panose="020B0609020204030204" pitchFamily="49" charset="0"/>
              </a:rPr>
              <a:t>{</a:t>
            </a:r>
          </a:p>
          <a:p>
            <a:pPr lvl="0" defTabSz="457200">
              <a:defRPr/>
            </a:pPr>
            <a:r>
              <a:rPr lang="en-US" dirty="0">
                <a:solidFill>
                  <a:srgbClr val="000000"/>
                </a:solidFill>
                <a:latin typeface="Consolas" panose="020B0609020204030204" pitchFamily="49" charset="0"/>
              </a:rPr>
              <a:t>	Example() </a:t>
            </a:r>
            <a:r>
              <a:rPr lang="en-US" dirty="0">
                <a:solidFill>
                  <a:srgbClr val="008000"/>
                </a:solidFill>
                <a:latin typeface="Consolas" panose="020B0609020204030204" pitchFamily="49" charset="0"/>
              </a:rPr>
              <a:t>// Implicitly declared, default constructor</a:t>
            </a:r>
            <a:endParaRPr lang="en-US" dirty="0">
              <a:solidFill>
                <a:srgbClr val="000000"/>
              </a:solidFill>
              <a:latin typeface="Consolas" panose="020B0609020204030204" pitchFamily="49" charset="0"/>
            </a:endParaRPr>
          </a:p>
          <a:p>
            <a:pPr lvl="0" defTabSz="457200">
              <a:defRPr/>
            </a:pPr>
            <a:r>
              <a:rPr lang="en-US" dirty="0">
                <a:solidFill>
                  <a:srgbClr val="000000"/>
                </a:solidFill>
                <a:latin typeface="Consolas" panose="020B0609020204030204" pitchFamily="49" charset="0"/>
              </a:rPr>
              <a:t>	{</a:t>
            </a:r>
          </a:p>
          <a:p>
            <a:pPr lvl="0" defTabSz="457200">
              <a:defRPr/>
            </a:pP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No parameters, does nothing</a:t>
            </a:r>
          </a:p>
          <a:p>
            <a:pPr lvl="0" defTabSz="457200">
              <a:defRPr/>
            </a:pPr>
            <a:r>
              <a:rPr lang="en-US" dirty="0">
                <a:solidFill>
                  <a:srgbClr val="000000"/>
                </a:solidFill>
                <a:latin typeface="Consolas" panose="020B0609020204030204" pitchFamily="49" charset="0"/>
              </a:rPr>
              <a:t>	}</a:t>
            </a:r>
          </a:p>
          <a:p>
            <a:pPr lvl="0" defTabSz="457200">
              <a:defRPr/>
            </a:pPr>
            <a:r>
              <a:rPr lang="en-US" dirty="0">
                <a:solidFill>
                  <a:srgbClr val="000000"/>
                </a:solidFill>
                <a:latin typeface="Consolas" panose="020B0609020204030204" pitchFamily="49" charset="0"/>
              </a:rPr>
              <a:t>};</a:t>
            </a:r>
            <a:endParaRPr lang="en-US" dirty="0">
              <a:solidFill>
                <a:prstClr val="black"/>
              </a:solidFill>
              <a:latin typeface="Trebuchet MS" panose="020B0603020202020204"/>
            </a:endParaRP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3614194"/>
            <a:ext cx="100182" cy="2286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868026"/>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773227"/>
            <a:ext cx="333196" cy="333196"/>
          </a:xfrm>
          <a:prstGeom prst="rect">
            <a:avLst/>
          </a:prstGeom>
        </p:spPr>
      </p:pic>
      <p:sp>
        <p:nvSpPr>
          <p:cNvPr id="13" name="Freeform: Shape 12">
            <a:extLst>
              <a:ext uri="{FF2B5EF4-FFF2-40B4-BE49-F238E27FC236}">
                <a16:creationId xmlns:a16="http://schemas.microsoft.com/office/drawing/2014/main" id="{62D999A3-68F0-4314-8F54-59AF64DBAE5E}"/>
              </a:ext>
            </a:extLst>
          </p:cNvPr>
          <p:cNvSpPr>
            <a:spLocks/>
          </p:cNvSpPr>
          <p:nvPr/>
        </p:nvSpPr>
        <p:spPr>
          <a:xfrm rot="10800000" flipV="1">
            <a:off x="6774510" y="4844609"/>
            <a:ext cx="4114800" cy="128016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0" rIns="182880" bIns="228600" rtlCol="0" anchor="ctr" anchorCtr="0">
            <a:noAutofit/>
          </a:bodyPr>
          <a:lstStyle/>
          <a:p>
            <a:r>
              <a:rPr lang="en-US" dirty="0">
                <a:solidFill>
                  <a:srgbClr val="000000"/>
                </a:solidFill>
                <a:cs typeface="Calibri" panose="020F0502020204030204" pitchFamily="34" charset="0"/>
              </a:rPr>
              <a:t>If you write </a:t>
            </a:r>
            <a:r>
              <a:rPr lang="en-US" b="1" dirty="0">
                <a:solidFill>
                  <a:srgbClr val="000000"/>
                </a:solidFill>
                <a:cs typeface="Calibri" panose="020F0502020204030204" pitchFamily="34" charset="0"/>
              </a:rPr>
              <a:t>any</a:t>
            </a:r>
            <a:r>
              <a:rPr lang="en-US" dirty="0">
                <a:solidFill>
                  <a:srgbClr val="000000"/>
                </a:solidFill>
                <a:cs typeface="Calibri" panose="020F0502020204030204" pitchFamily="34" charset="0"/>
              </a:rPr>
              <a:t> constructors, default or not, the compiler will not create this empty constructor for you.</a:t>
            </a:r>
          </a:p>
        </p:txBody>
      </p:sp>
    </p:spTree>
    <p:custDataLst>
      <p:tags r:id="rId1"/>
    </p:custDataLst>
    <p:extLst>
      <p:ext uri="{BB962C8B-B14F-4D97-AF65-F5344CB8AC3E}">
        <p14:creationId xmlns:p14="http://schemas.microsoft.com/office/powerpoint/2010/main" val="1849964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fade">
                                      <p:cBhvr>
                                        <p:cTn id="18" dur="500"/>
                                        <p:tgtEl>
                                          <p:spTgt spid="4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40" grpId="0" animBg="1"/>
      <p:bldP spid="39" grpId="0" animBg="1"/>
      <p:bldP spid="1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Why Should You Have a </a:t>
            </a:r>
            <a:r>
              <a:rPr lang="en-US" dirty="0">
                <a:solidFill>
                  <a:schemeClr val="accent4">
                    <a:lumMod val="60000"/>
                    <a:lumOff val="40000"/>
                  </a:schemeClr>
                </a:solidFill>
              </a:rPr>
              <a:t>Default</a:t>
            </a:r>
            <a:r>
              <a:rPr lang="en-US" dirty="0">
                <a:solidFill>
                  <a:schemeClr val="bg1"/>
                </a:solidFill>
              </a:rPr>
              <a:t> Constructor?</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1341277"/>
            <a:ext cx="4206240" cy="37490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8000"/>
                </a:solidFill>
                <a:effectLst/>
                <a:uLnTx/>
                <a:uFillTx/>
                <a:latin typeface="Consolas" panose="020B0609020204030204" pitchFamily="49" charset="0"/>
                <a:ea typeface="+mn-ea"/>
                <a:cs typeface="+mn-cs"/>
              </a:rPr>
              <a:t>// Given this class…</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class</a:t>
            </a: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Point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public</a:t>
            </a: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int</a:t>
            </a: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_x, _y;</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Point(</a:t>
            </a:r>
            <a:r>
              <a:rPr kumimoji="0" lang="en-US"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int</a:t>
            </a: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b="0" i="0" u="none" strike="noStrike" kern="1200" cap="none" spc="0" normalizeH="0" baseline="0" noProof="0" dirty="0">
                <a:ln>
                  <a:noFill/>
                </a:ln>
                <a:solidFill>
                  <a:schemeClr val="accent3">
                    <a:lumMod val="75000"/>
                  </a:schemeClr>
                </a:solidFill>
                <a:effectLst/>
                <a:uLnTx/>
                <a:uFillTx/>
                <a:latin typeface="Consolas" panose="020B0609020204030204" pitchFamily="49" charset="0"/>
                <a:ea typeface="+mn-ea"/>
                <a:cs typeface="+mn-cs"/>
              </a:rPr>
              <a:t>x</a:t>
            </a: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int</a:t>
            </a: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b="0" i="0" u="none" strike="noStrike" kern="1200" cap="none" spc="0" normalizeH="0" baseline="0" noProof="0" dirty="0">
                <a:ln>
                  <a:noFill/>
                </a:ln>
                <a:solidFill>
                  <a:schemeClr val="accent3">
                    <a:lumMod val="75000"/>
                  </a:schemeClr>
                </a:solidFill>
                <a:effectLst/>
                <a:uLnTx/>
                <a:uFillTx/>
                <a:latin typeface="Consolas" panose="020B0609020204030204" pitchFamily="49" charset="0"/>
                <a:ea typeface="+mn-ea"/>
                <a:cs typeface="+mn-cs"/>
              </a:rPr>
              <a:t>y</a:t>
            </a: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fr-FR"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Point</a:t>
            </a:r>
            <a:r>
              <a:rPr kumimoji="0" lang="fr-FR"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::Point(</a:t>
            </a:r>
            <a:r>
              <a:rPr kumimoji="0" lang="fr-FR" b="0" i="0" u="none" strike="noStrike" kern="1200" cap="none" spc="0" normalizeH="0" baseline="0" noProof="0" dirty="0" err="1">
                <a:ln>
                  <a:noFill/>
                </a:ln>
                <a:solidFill>
                  <a:srgbClr val="0000FF"/>
                </a:solidFill>
                <a:effectLst/>
                <a:uLnTx/>
                <a:uFillTx/>
                <a:latin typeface="Consolas" panose="020B0609020204030204" pitchFamily="49" charset="0"/>
                <a:ea typeface="+mn-ea"/>
                <a:cs typeface="+mn-cs"/>
              </a:rPr>
              <a:t>int</a:t>
            </a:r>
            <a:r>
              <a:rPr kumimoji="0" lang="fr-FR"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fr-FR" b="0" i="0" u="none" strike="noStrike" kern="1200" cap="none" spc="0" normalizeH="0" baseline="0" noProof="0" dirty="0">
                <a:ln>
                  <a:noFill/>
                </a:ln>
                <a:solidFill>
                  <a:schemeClr val="accent3">
                    <a:lumMod val="75000"/>
                  </a:schemeClr>
                </a:solidFill>
                <a:effectLst/>
                <a:uLnTx/>
                <a:uFillTx/>
                <a:latin typeface="Consolas" panose="020B0609020204030204" pitchFamily="49" charset="0"/>
                <a:ea typeface="+mn-ea"/>
                <a:cs typeface="+mn-cs"/>
              </a:rPr>
              <a:t>x</a:t>
            </a:r>
            <a:r>
              <a:rPr kumimoji="0" lang="fr-FR"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fr-FR" b="0" i="0" u="none" strike="noStrike" kern="1200" cap="none" spc="0" normalizeH="0" baseline="0" noProof="0" dirty="0" err="1">
                <a:ln>
                  <a:noFill/>
                </a:ln>
                <a:solidFill>
                  <a:srgbClr val="0000FF"/>
                </a:solidFill>
                <a:effectLst/>
                <a:uLnTx/>
                <a:uFillTx/>
                <a:latin typeface="Consolas" panose="020B0609020204030204" pitchFamily="49" charset="0"/>
                <a:ea typeface="+mn-ea"/>
                <a:cs typeface="+mn-cs"/>
              </a:rPr>
              <a:t>int</a:t>
            </a:r>
            <a:r>
              <a:rPr kumimoji="0" lang="fr-FR"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fr-FR" b="0" i="0" u="none" strike="noStrike" kern="1200" cap="none" spc="0" normalizeH="0" baseline="0" noProof="0" dirty="0">
                <a:ln>
                  <a:noFill/>
                </a:ln>
                <a:solidFill>
                  <a:schemeClr val="accent3">
                    <a:lumMod val="75000"/>
                  </a:schemeClr>
                </a:solidFill>
                <a:effectLst/>
                <a:uLnTx/>
                <a:uFillTx/>
                <a:latin typeface="Consolas" panose="020B0609020204030204" pitchFamily="49" charset="0"/>
                <a:ea typeface="+mn-ea"/>
                <a:cs typeface="+mn-cs"/>
              </a:rPr>
              <a:t>y</a:t>
            </a:r>
            <a:r>
              <a:rPr kumimoji="0" lang="fr-FR"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_x = </a:t>
            </a:r>
            <a:r>
              <a:rPr kumimoji="0" lang="en-US" b="0" i="0" u="none" strike="noStrike" kern="1200" cap="none" spc="0" normalizeH="0" baseline="0" noProof="0" dirty="0">
                <a:ln>
                  <a:noFill/>
                </a:ln>
                <a:solidFill>
                  <a:schemeClr val="accent3">
                    <a:lumMod val="75000"/>
                  </a:schemeClr>
                </a:solidFill>
                <a:effectLst/>
                <a:uLnTx/>
                <a:uFillTx/>
                <a:latin typeface="Consolas" panose="020B0609020204030204" pitchFamily="49" charset="0"/>
                <a:ea typeface="+mn-ea"/>
                <a:cs typeface="+mn-cs"/>
              </a:rPr>
              <a:t>x</a:t>
            </a: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_y = </a:t>
            </a:r>
            <a:r>
              <a:rPr kumimoji="0" lang="en-US" b="0" i="0" u="none" strike="noStrike" kern="1200" cap="none" spc="0" normalizeH="0" baseline="0" noProof="0" dirty="0">
                <a:ln>
                  <a:noFill/>
                </a:ln>
                <a:solidFill>
                  <a:schemeClr val="accent3">
                    <a:lumMod val="75000"/>
                  </a:schemeClr>
                </a:solidFill>
                <a:effectLst/>
                <a:uLnTx/>
                <a:uFillTx/>
                <a:latin typeface="Consolas" panose="020B0609020204030204" pitchFamily="49" charset="0"/>
                <a:ea typeface="+mn-ea"/>
                <a:cs typeface="+mn-cs"/>
              </a:rPr>
              <a:t>y</a:t>
            </a: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US" b="0" i="0" u="none" strike="noStrike" kern="1200" cap="none" spc="0" normalizeH="0" baseline="0" noProof="0" dirty="0">
              <a:ln>
                <a:noFill/>
              </a:ln>
              <a:solidFill>
                <a:prstClr val="black"/>
              </a:solidFill>
              <a:effectLst/>
              <a:uLnTx/>
              <a:uFillTx/>
              <a:latin typeface="Trebuchet MS" panose="020B0603020202020204"/>
              <a:ea typeface="+mn-ea"/>
              <a:cs typeface="+mn-cs"/>
            </a:endParaRP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341277"/>
            <a:ext cx="100182" cy="37490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0" name="Rectangle 9">
            <a:extLst>
              <a:ext uri="{FF2B5EF4-FFF2-40B4-BE49-F238E27FC236}">
                <a16:creationId xmlns:a16="http://schemas.microsoft.com/office/drawing/2014/main" id="{429B6724-33CC-4D5C-983B-C95C392717FC}"/>
              </a:ext>
            </a:extLst>
          </p:cNvPr>
          <p:cNvSpPr/>
          <p:nvPr/>
        </p:nvSpPr>
        <p:spPr>
          <a:xfrm>
            <a:off x="5273040" y="1341276"/>
            <a:ext cx="6309360" cy="374903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lvl="0" defTabSz="457200">
              <a:defRPr/>
            </a:pP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p>
          <a:p>
            <a:pPr lvl="0" defTabSz="457200">
              <a:defRPr/>
            </a:pPr>
            <a:r>
              <a:rPr lang="en-US" dirty="0">
                <a:solidFill>
                  <a:srgbClr val="000000"/>
                </a:solidFill>
                <a:latin typeface="Consolas" panose="020B0609020204030204" pitchFamily="49" charset="0"/>
              </a:rPr>
              <a:t>{</a:t>
            </a:r>
          </a:p>
          <a:p>
            <a:pPr lvl="0" defTabSz="457200">
              <a:defRPr/>
            </a:pPr>
            <a:r>
              <a:rPr lang="en-US" dirty="0">
                <a:solidFill>
                  <a:srgbClr val="2B91AF"/>
                </a:solidFill>
                <a:latin typeface="Consolas" panose="020B0609020204030204" pitchFamily="49" charset="0"/>
              </a:rPr>
              <a:t>	</a:t>
            </a:r>
            <a:r>
              <a:rPr lang="en-US" dirty="0">
                <a:solidFill>
                  <a:schemeClr val="accent3"/>
                </a:solidFill>
                <a:latin typeface="Consolas" panose="020B0609020204030204" pitchFamily="49" charset="0"/>
              </a:rPr>
              <a:t>Point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pt</a:t>
            </a:r>
            <a:r>
              <a:rPr lang="en-US" dirty="0">
                <a:solidFill>
                  <a:srgbClr val="000000"/>
                </a:solidFill>
                <a:latin typeface="Consolas" panose="020B0609020204030204" pitchFamily="49" charset="0"/>
              </a:rPr>
              <a:t>(2, 4); </a:t>
            </a:r>
            <a:r>
              <a:rPr lang="en-US" dirty="0">
                <a:solidFill>
                  <a:srgbClr val="008000"/>
                </a:solidFill>
                <a:latin typeface="Consolas" panose="020B0609020204030204" pitchFamily="49" charset="0"/>
              </a:rPr>
              <a:t>// Constructor</a:t>
            </a:r>
            <a:endParaRPr lang="en-US" dirty="0">
              <a:solidFill>
                <a:srgbClr val="000000"/>
              </a:solidFill>
              <a:latin typeface="Consolas" panose="020B0609020204030204" pitchFamily="49" charset="0"/>
            </a:endParaRPr>
          </a:p>
          <a:p>
            <a:pPr lvl="0" defTabSz="457200">
              <a:defRPr/>
            </a:pPr>
            <a:r>
              <a:rPr lang="es-ES" dirty="0">
                <a:solidFill>
                  <a:srgbClr val="2B91AF"/>
                </a:solidFill>
                <a:latin typeface="Consolas" panose="020B0609020204030204" pitchFamily="49" charset="0"/>
              </a:rPr>
              <a:t>	</a:t>
            </a:r>
            <a:r>
              <a:rPr lang="es-ES" dirty="0">
                <a:solidFill>
                  <a:schemeClr val="accent3"/>
                </a:solidFill>
                <a:latin typeface="Consolas" panose="020B0609020204030204" pitchFamily="49" charset="0"/>
              </a:rPr>
              <a:t>Point</a:t>
            </a:r>
            <a:r>
              <a:rPr lang="es-ES" dirty="0">
                <a:solidFill>
                  <a:srgbClr val="000000"/>
                </a:solidFill>
                <a:latin typeface="Consolas" panose="020B0609020204030204" pitchFamily="49" charset="0"/>
              </a:rPr>
              <a:t> pt2; </a:t>
            </a:r>
            <a:r>
              <a:rPr lang="es-ES" dirty="0">
                <a:solidFill>
                  <a:srgbClr val="008000"/>
                </a:solidFill>
                <a:latin typeface="Consolas" panose="020B0609020204030204" pitchFamily="49" charset="0"/>
              </a:rPr>
              <a:t>// No default constructor, error</a:t>
            </a:r>
            <a:endParaRPr lang="es-ES" dirty="0">
              <a:solidFill>
                <a:srgbClr val="000000"/>
              </a:solidFill>
              <a:latin typeface="Consolas" panose="020B0609020204030204" pitchFamily="49" charset="0"/>
            </a:endParaRPr>
          </a:p>
          <a:p>
            <a:pPr lvl="0" defTabSz="457200">
              <a:defRPr/>
            </a:pPr>
            <a:endParaRPr lang="en-US" dirty="0">
              <a:solidFill>
                <a:srgbClr val="000000"/>
              </a:solidFill>
              <a:latin typeface="Consolas" panose="020B0609020204030204" pitchFamily="49" charset="0"/>
            </a:endParaRPr>
          </a:p>
          <a:p>
            <a:pPr lvl="0" defTabSz="457200">
              <a:defRPr/>
            </a:pPr>
            <a:r>
              <a:rPr lang="en-US" dirty="0">
                <a:solidFill>
                  <a:srgbClr val="2B91AF"/>
                </a:solidFill>
                <a:latin typeface="Consolas" panose="020B0609020204030204" pitchFamily="49" charset="0"/>
              </a:rPr>
              <a:t>	</a:t>
            </a:r>
            <a:r>
              <a:rPr lang="en-US" dirty="0">
                <a:solidFill>
                  <a:srgbClr val="008000"/>
                </a:solidFill>
                <a:latin typeface="Consolas" panose="020B0609020204030204" pitchFamily="49" charset="0"/>
              </a:rPr>
              <a:t>// This MUST use the default constructor</a:t>
            </a:r>
            <a:br>
              <a:rPr lang="en-US" dirty="0">
                <a:solidFill>
                  <a:srgbClr val="008000"/>
                </a:solidFill>
                <a:latin typeface="Consolas" panose="020B0609020204030204" pitchFamily="49" charset="0"/>
              </a:rPr>
            </a:br>
            <a:r>
              <a:rPr lang="en-US" dirty="0">
                <a:solidFill>
                  <a:srgbClr val="008000"/>
                </a:solidFill>
                <a:latin typeface="Consolas" panose="020B0609020204030204" pitchFamily="49" charset="0"/>
              </a:rPr>
              <a:t>	// Create 10 DEFAULT objects</a:t>
            </a:r>
            <a:br>
              <a:rPr lang="en-US" dirty="0">
                <a:solidFill>
                  <a:srgbClr val="008000"/>
                </a:solidFill>
                <a:latin typeface="Consolas" panose="020B0609020204030204" pitchFamily="49" charset="0"/>
              </a:rPr>
            </a:br>
            <a:r>
              <a:rPr lang="en-US" dirty="0">
                <a:solidFill>
                  <a:srgbClr val="008000"/>
                </a:solidFill>
                <a:latin typeface="Consolas" panose="020B0609020204030204" pitchFamily="49" charset="0"/>
              </a:rPr>
              <a:t>	</a:t>
            </a:r>
            <a:r>
              <a:rPr lang="en-US" dirty="0">
                <a:solidFill>
                  <a:schemeClr val="accent3"/>
                </a:solidFill>
                <a:latin typeface="Consolas" panose="020B0609020204030204" pitchFamily="49" charset="0"/>
              </a:rPr>
              <a:t>Point</a:t>
            </a:r>
            <a:r>
              <a:rPr lang="en-US" dirty="0">
                <a:solidFill>
                  <a:srgbClr val="000000"/>
                </a:solidFill>
                <a:latin typeface="Consolas" panose="020B0609020204030204" pitchFamily="49" charset="0"/>
              </a:rPr>
              <a:t> points[10];</a:t>
            </a:r>
          </a:p>
          <a:p>
            <a:pPr lvl="0" defTabSz="457200">
              <a:defRPr/>
            </a:pPr>
            <a:endParaRPr lang="en-US" dirty="0">
              <a:solidFill>
                <a:srgbClr val="000000"/>
              </a:solidFill>
              <a:latin typeface="Consolas" panose="020B0609020204030204" pitchFamily="49" charset="0"/>
            </a:endParaRPr>
          </a:p>
          <a:p>
            <a:pPr lvl="0" defTabSz="457200">
              <a:defRPr/>
            </a:pPr>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lvl="0" defTabSz="457200">
              <a:defRPr/>
            </a:pPr>
            <a:r>
              <a:rPr lang="en-US" dirty="0">
                <a:solidFill>
                  <a:srgbClr val="000000"/>
                </a:solidFill>
                <a:latin typeface="Consolas" panose="020B0609020204030204" pitchFamily="49" charset="0"/>
              </a:rPr>
              <a:t>}</a:t>
            </a:r>
            <a:endParaRPr lang="en-US" dirty="0">
              <a:solidFill>
                <a:prstClr val="black"/>
              </a:solidFill>
              <a:latin typeface="Trebuchet MS" panose="020B0603020202020204"/>
            </a:endParaRPr>
          </a:p>
        </p:txBody>
      </p:sp>
      <p:sp>
        <p:nvSpPr>
          <p:cNvPr id="11" name="Rectangle 10">
            <a:extLst>
              <a:ext uri="{FF2B5EF4-FFF2-40B4-BE49-F238E27FC236}">
                <a16:creationId xmlns:a16="http://schemas.microsoft.com/office/drawing/2014/main" id="{83870DBB-AC1E-4DC3-8961-D5C07DA88FBA}"/>
              </a:ext>
              <a:ext uri="{C183D7F6-B498-43B3-948B-1728B52AA6E4}">
                <adec:decorative xmlns:adec="http://schemas.microsoft.com/office/drawing/2017/decorative" val="1"/>
              </a:ext>
            </a:extLst>
          </p:cNvPr>
          <p:cNvSpPr/>
          <p:nvPr/>
        </p:nvSpPr>
        <p:spPr>
          <a:xfrm>
            <a:off x="5172859" y="1341276"/>
            <a:ext cx="100182" cy="374903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2" name="Freeform: Shape 11">
            <a:extLst>
              <a:ext uri="{FF2B5EF4-FFF2-40B4-BE49-F238E27FC236}">
                <a16:creationId xmlns:a16="http://schemas.microsoft.com/office/drawing/2014/main" id="{BCF57C3E-6A40-43D5-AA59-E2A9EADEBB03}"/>
              </a:ext>
            </a:extLst>
          </p:cNvPr>
          <p:cNvSpPr>
            <a:spLocks/>
          </p:cNvSpPr>
          <p:nvPr/>
        </p:nvSpPr>
        <p:spPr>
          <a:xfrm rot="10800000" flipV="1">
            <a:off x="445497" y="4983480"/>
            <a:ext cx="2468880" cy="146304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0" rIns="182880" bIns="228600" rtlCol="0" anchor="ctr" anchorCtr="0">
            <a:noAutofit/>
          </a:bodyPr>
          <a:lstStyle/>
          <a:p>
            <a:r>
              <a:rPr lang="en-US" dirty="0">
                <a:solidFill>
                  <a:srgbClr val="000000"/>
                </a:solidFill>
                <a:cs typeface="Calibri" panose="020F0502020204030204" pitchFamily="34" charset="0"/>
              </a:rPr>
              <a:t>This class has </a:t>
            </a:r>
            <a:r>
              <a:rPr lang="en-US" b="1" dirty="0">
                <a:solidFill>
                  <a:srgbClr val="000000"/>
                </a:solidFill>
                <a:cs typeface="Calibri" panose="020F0502020204030204" pitchFamily="34" charset="0"/>
              </a:rPr>
              <a:t>no</a:t>
            </a:r>
            <a:r>
              <a:rPr lang="en-US" dirty="0">
                <a:solidFill>
                  <a:srgbClr val="000000"/>
                </a:solidFill>
                <a:cs typeface="Calibri" panose="020F0502020204030204" pitchFamily="34" charset="0"/>
              </a:rPr>
              <a:t> default constructor (that’s not inherently a bad thing).</a:t>
            </a:r>
          </a:p>
        </p:txBody>
      </p:sp>
      <p:sp>
        <p:nvSpPr>
          <p:cNvPr id="18" name="Freeform: Shape 17">
            <a:extLst>
              <a:ext uri="{FF2B5EF4-FFF2-40B4-BE49-F238E27FC236}">
                <a16:creationId xmlns:a16="http://schemas.microsoft.com/office/drawing/2014/main" id="{5B625EF0-4E0E-42B5-A931-EA5AE2D0B620}"/>
              </a:ext>
            </a:extLst>
          </p:cNvPr>
          <p:cNvSpPr>
            <a:spLocks/>
          </p:cNvSpPr>
          <p:nvPr/>
        </p:nvSpPr>
        <p:spPr>
          <a:xfrm rot="10800000" flipV="1">
            <a:off x="2978299" y="4983480"/>
            <a:ext cx="2194560" cy="146304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0" rIns="182880" bIns="228600" rtlCol="0" anchor="ctr" anchorCtr="0">
            <a:noAutofit/>
          </a:bodyPr>
          <a:lstStyle/>
          <a:p>
            <a:r>
              <a:rPr lang="en-US" dirty="0">
                <a:solidFill>
                  <a:srgbClr val="000000"/>
                </a:solidFill>
                <a:cs typeface="Calibri" panose="020F0502020204030204" pitchFamily="34" charset="0"/>
              </a:rPr>
              <a:t>It just means that the object </a:t>
            </a:r>
            <a:r>
              <a:rPr lang="en-US" b="1" dirty="0">
                <a:solidFill>
                  <a:srgbClr val="000000"/>
                </a:solidFill>
                <a:cs typeface="Calibri" panose="020F0502020204030204" pitchFamily="34" charset="0"/>
              </a:rPr>
              <a:t>must</a:t>
            </a:r>
            <a:r>
              <a:rPr lang="en-US" dirty="0">
                <a:solidFill>
                  <a:srgbClr val="000000"/>
                </a:solidFill>
                <a:cs typeface="Calibri" panose="020F0502020204030204" pitchFamily="34" charset="0"/>
              </a:rPr>
              <a:t> be constructed with values.</a:t>
            </a:r>
          </a:p>
        </p:txBody>
      </p:sp>
      <p:sp>
        <p:nvSpPr>
          <p:cNvPr id="19" name="Freeform: Shape 18">
            <a:extLst>
              <a:ext uri="{FF2B5EF4-FFF2-40B4-BE49-F238E27FC236}">
                <a16:creationId xmlns:a16="http://schemas.microsoft.com/office/drawing/2014/main" id="{CC0DB399-AAA6-4D85-96B4-E9AE52A7E2C5}"/>
              </a:ext>
            </a:extLst>
          </p:cNvPr>
          <p:cNvSpPr>
            <a:spLocks/>
          </p:cNvSpPr>
          <p:nvPr/>
        </p:nvSpPr>
        <p:spPr>
          <a:xfrm rot="10800000" flipV="1">
            <a:off x="6365950" y="4983480"/>
            <a:ext cx="4023360" cy="146304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0" rIns="182880" bIns="228600" rtlCol="0" anchor="ctr" anchorCtr="0">
            <a:noAutofit/>
          </a:bodyPr>
          <a:lstStyle/>
          <a:p>
            <a:r>
              <a:rPr lang="en-US">
                <a:solidFill>
                  <a:srgbClr val="000000"/>
                </a:solidFill>
                <a:cs typeface="Calibri" panose="020F0502020204030204" pitchFamily="34" charset="0"/>
              </a:rPr>
              <a:t>Without a default constructor, you can’t create an array of objects of this type (each element in the array gets the default constructor called)</a:t>
            </a:r>
            <a:endParaRPr lang="en-US" dirty="0">
              <a:solidFill>
                <a:srgbClr val="000000"/>
              </a:solidFill>
              <a:cs typeface="Calibri" panose="020F0502020204030204" pitchFamily="34" charset="0"/>
            </a:endParaRPr>
          </a:p>
        </p:txBody>
      </p:sp>
    </p:spTree>
    <p:custDataLst>
      <p:tags r:id="rId1"/>
    </p:custDataLst>
    <p:extLst>
      <p:ext uri="{BB962C8B-B14F-4D97-AF65-F5344CB8AC3E}">
        <p14:creationId xmlns:p14="http://schemas.microsoft.com/office/powerpoint/2010/main" val="36869383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500"/>
                                        <p:tgtEl>
                                          <p:spTgt spid="18"/>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500"/>
                                        <p:tgtEl>
                                          <p:spTgt spid="11"/>
                                        </p:tgtEl>
                                      </p:cBhvr>
                                    </p:animEffect>
                                  </p:childTnLst>
                                </p:cTn>
                              </p:par>
                              <p:par>
                                <p:cTn id="18" presetID="10" presetClass="entr" presetSubtype="0" fill="hold" grpId="0" nodeType="with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500"/>
                                        <p:tgtEl>
                                          <p:spTgt spid="10"/>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19"/>
                                        </p:tgtEl>
                                        <p:attrNameLst>
                                          <p:attrName>style.visibility</p:attrName>
                                        </p:attrNameLst>
                                      </p:cBhvr>
                                      <p:to>
                                        <p:strVal val="visible"/>
                                      </p:to>
                                    </p:set>
                                    <p:animEffect transition="in" filter="fade">
                                      <p:cBhvr>
                                        <p:cTn id="25"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8" grpId="0" animBg="1"/>
      <p:bldP spid="19"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Do Constructors Have Size Limits?</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1555834"/>
            <a:ext cx="10881360" cy="25603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sz="1600" dirty="0">
                <a:solidFill>
                  <a:srgbClr val="0000FF"/>
                </a:solidFill>
                <a:latin typeface="Consolas" panose="020B0609020204030204" pitchFamily="49" charset="0"/>
              </a:rPr>
              <a:t>class</a:t>
            </a:r>
            <a:r>
              <a:rPr lang="en-US" sz="1600" dirty="0">
                <a:solidFill>
                  <a:srgbClr val="000000"/>
                </a:solidFill>
                <a:latin typeface="Consolas" panose="020B0609020204030204" pitchFamily="49" charset="0"/>
              </a:rPr>
              <a:t> </a:t>
            </a:r>
            <a:r>
              <a:rPr lang="en-US" sz="1600" dirty="0" err="1">
                <a:solidFill>
                  <a:schemeClr val="accent3"/>
                </a:solidFill>
                <a:latin typeface="Consolas" panose="020B0609020204030204" pitchFamily="49" charset="0"/>
              </a:rPr>
              <a:t>BigObject</a:t>
            </a:r>
            <a:endParaRPr lang="en-US" sz="1600" dirty="0">
              <a:solidFill>
                <a:schemeClr val="accent3"/>
              </a:solidFill>
              <a:latin typeface="Consolas" panose="020B0609020204030204" pitchFamily="49" charset="0"/>
            </a:endParaRPr>
          </a:p>
          <a:p>
            <a:pPr defTabSz="460375"/>
            <a:r>
              <a:rPr lang="en-US" sz="1600" dirty="0">
                <a:solidFill>
                  <a:srgbClr val="000000"/>
                </a:solidFill>
                <a:latin typeface="Consolas" panose="020B0609020204030204" pitchFamily="49" charset="0"/>
              </a:rPr>
              <a:t>{</a:t>
            </a:r>
          </a:p>
          <a:p>
            <a:pPr defTabSz="460375"/>
            <a:r>
              <a:rPr lang="en-US" sz="1600" dirty="0">
                <a:solidFill>
                  <a:srgbClr val="0000FF"/>
                </a:solidFill>
                <a:latin typeface="Consolas" panose="020B0609020204030204" pitchFamily="49" charset="0"/>
              </a:rPr>
              <a:t>	int</a:t>
            </a:r>
            <a:r>
              <a:rPr lang="en-US" sz="1600" dirty="0">
                <a:solidFill>
                  <a:srgbClr val="000000"/>
                </a:solidFill>
                <a:latin typeface="Consolas" panose="020B0609020204030204" pitchFamily="49" charset="0"/>
              </a:rPr>
              <a:t> x, y, z;</a:t>
            </a:r>
          </a:p>
          <a:p>
            <a:pPr defTabSz="460375"/>
            <a:r>
              <a:rPr lang="en-US" sz="1600" dirty="0">
                <a:solidFill>
                  <a:srgbClr val="0000FF"/>
                </a:solidFill>
                <a:latin typeface="Consolas" panose="020B0609020204030204" pitchFamily="49" charset="0"/>
              </a:rPr>
              <a:t>	float</a:t>
            </a:r>
            <a:r>
              <a:rPr lang="en-US" sz="1600" dirty="0">
                <a:solidFill>
                  <a:srgbClr val="000000"/>
                </a:solidFill>
                <a:latin typeface="Consolas" panose="020B0609020204030204" pitchFamily="49" charset="0"/>
              </a:rPr>
              <a:t> a, b, c;</a:t>
            </a:r>
          </a:p>
          <a:p>
            <a:pPr defTabSz="460375"/>
            <a:r>
              <a:rPr lang="en-US" sz="1600" dirty="0">
                <a:solidFill>
                  <a:srgbClr val="2B91AF"/>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string</a:t>
            </a:r>
            <a:r>
              <a:rPr lang="en-US" sz="1600" dirty="0">
                <a:solidFill>
                  <a:srgbClr val="000000"/>
                </a:solidFill>
                <a:latin typeface="Consolas" panose="020B0609020204030204" pitchFamily="49" charset="0"/>
              </a:rPr>
              <a:t> strings[5];</a:t>
            </a:r>
          </a:p>
          <a:p>
            <a:pPr defTabSz="460375"/>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a:t>
            </a:r>
          </a:p>
          <a:p>
            <a:pPr defTabSz="460375"/>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BigObject</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val1</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val2</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val3</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float</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val4</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float</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val5</a:t>
            </a:r>
            <a:r>
              <a:rPr lang="en-US" sz="1600" dirty="0">
                <a:solidFill>
                  <a:srgbClr val="000000"/>
                </a:solidFill>
                <a:latin typeface="Consolas" panose="020B0609020204030204" pitchFamily="49" charset="0"/>
              </a:rPr>
              <a:t>, </a:t>
            </a:r>
            <a:r>
              <a:rPr lang="en-US" sz="1600" dirty="0">
                <a:solidFill>
                  <a:srgbClr val="0000FF"/>
                </a:solidFill>
                <a:latin typeface="Consolas" panose="020B0609020204030204" pitchFamily="49" charset="0"/>
              </a:rPr>
              <a:t>float</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val6</a:t>
            </a:r>
            <a:r>
              <a:rPr lang="en-US" sz="1600" dirty="0">
                <a:solidFill>
                  <a:srgbClr val="000000"/>
                </a:solidFill>
                <a:latin typeface="Consolas" panose="020B0609020204030204" pitchFamily="49" charset="0"/>
              </a:rPr>
              <a:t>,</a:t>
            </a:r>
          </a:p>
          <a:p>
            <a:pPr defTabSz="460375"/>
            <a:r>
              <a:rPr lang="en-US" sz="1600" dirty="0">
                <a:solidFill>
                  <a:srgbClr val="2B91AF"/>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s1</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s2</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s3</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s4</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s5</a:t>
            </a:r>
            <a:r>
              <a:rPr lang="en-US" sz="1600" dirty="0">
                <a:solidFill>
                  <a:srgbClr val="000000"/>
                </a:solidFill>
                <a:latin typeface="Consolas" panose="020B0609020204030204" pitchFamily="49" charset="0"/>
              </a:rPr>
              <a:t>);</a:t>
            </a:r>
          </a:p>
          <a:p>
            <a:pPr defTabSz="460375"/>
            <a:r>
              <a:rPr lang="en-US" sz="1600" dirty="0">
                <a:solidFill>
                  <a:srgbClr val="000000"/>
                </a:solidFill>
                <a:latin typeface="Consolas" panose="020B0609020204030204" pitchFamily="49" charset="0"/>
              </a:rPr>
              <a:t>};</a:t>
            </a:r>
            <a:endParaRPr lang="en-US" sz="1600"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555834"/>
            <a:ext cx="100182" cy="25603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7" name="Rectangle 6">
            <a:extLst>
              <a:ext uri="{FF2B5EF4-FFF2-40B4-BE49-F238E27FC236}">
                <a16:creationId xmlns:a16="http://schemas.microsoft.com/office/drawing/2014/main" id="{CD5A5B83-A0CF-4F61-B571-3B6DD2AABD29}"/>
              </a:ext>
            </a:extLst>
          </p:cNvPr>
          <p:cNvSpPr/>
          <p:nvPr/>
        </p:nvSpPr>
        <p:spPr>
          <a:xfrm>
            <a:off x="709781" y="4201284"/>
            <a:ext cx="10881360" cy="548640"/>
          </a:xfrm>
          <a:prstGeom prst="rect">
            <a:avLst/>
          </a:prstGeom>
          <a:solidFill>
            <a:srgbClr val="FEF3E7"/>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sz="1600" dirty="0" err="1">
                <a:solidFill>
                  <a:schemeClr val="accent3"/>
                </a:solidFill>
                <a:latin typeface="Consolas" panose="020B0609020204030204" pitchFamily="49" charset="0"/>
              </a:rPr>
              <a:t>BigObject</a:t>
            </a:r>
            <a:r>
              <a:rPr lang="en-US" sz="1600" dirty="0">
                <a:solidFill>
                  <a:srgbClr val="2B91AF"/>
                </a:solidFill>
                <a:latin typeface="Consolas" panose="020B0609020204030204" pitchFamily="49" charset="0"/>
              </a:rPr>
              <a:t> </a:t>
            </a:r>
            <a:r>
              <a:rPr lang="en-US" sz="1600" dirty="0">
                <a:solidFill>
                  <a:srgbClr val="000000"/>
                </a:solidFill>
                <a:latin typeface="Consolas" panose="020B0609020204030204" pitchFamily="49" charset="0"/>
              </a:rPr>
              <a:t>instance(2, 4, 6, 1.2, 2.4, 2.5, </a:t>
            </a:r>
            <a:r>
              <a:rPr lang="en-US" sz="1600" dirty="0">
                <a:solidFill>
                  <a:srgbClr val="A31515"/>
                </a:solidFill>
                <a:latin typeface="Consolas" panose="020B0609020204030204" pitchFamily="49" charset="0"/>
              </a:rPr>
              <a:t>"This"</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"is"</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"a"</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"lot"</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"of"</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"arguments"</a:t>
            </a:r>
            <a:r>
              <a:rPr lang="en-US" sz="1600" dirty="0">
                <a:solidFill>
                  <a:srgbClr val="000000"/>
                </a:solidFill>
                <a:latin typeface="Consolas" panose="020B0609020204030204" pitchFamily="49" charset="0"/>
              </a:rPr>
              <a:t>); </a:t>
            </a:r>
          </a:p>
        </p:txBody>
      </p:sp>
      <p:sp>
        <p:nvSpPr>
          <p:cNvPr id="8" name="Rectangle 7">
            <a:extLst>
              <a:ext uri="{FF2B5EF4-FFF2-40B4-BE49-F238E27FC236}">
                <a16:creationId xmlns:a16="http://schemas.microsoft.com/office/drawing/2014/main" id="{267C613E-1B75-47E2-94C7-FABFADF82288}"/>
              </a:ext>
              <a:ext uri="{C183D7F6-B498-43B3-948B-1728B52AA6E4}">
                <adec:decorative xmlns:adec="http://schemas.microsoft.com/office/drawing/2017/decorative" val="1"/>
              </a:ext>
            </a:extLst>
          </p:cNvPr>
          <p:cNvSpPr/>
          <p:nvPr/>
        </p:nvSpPr>
        <p:spPr>
          <a:xfrm>
            <a:off x="609600" y="4201284"/>
            <a:ext cx="100182" cy="5486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1" name="Rectangle 10">
            <a:extLst>
              <a:ext uri="{FF2B5EF4-FFF2-40B4-BE49-F238E27FC236}">
                <a16:creationId xmlns:a16="http://schemas.microsoft.com/office/drawing/2014/main" id="{567BE70A-2BBD-4A95-AFAF-F785D6CE37C2}"/>
              </a:ext>
            </a:extLst>
          </p:cNvPr>
          <p:cNvSpPr/>
          <p:nvPr/>
        </p:nvSpPr>
        <p:spPr>
          <a:xfrm>
            <a:off x="709781" y="4835055"/>
            <a:ext cx="10881360" cy="14630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sz="1600" dirty="0">
                <a:solidFill>
                  <a:srgbClr val="008000"/>
                </a:solidFill>
                <a:latin typeface="Consolas" panose="020B0609020204030204" pitchFamily="49" charset="0"/>
              </a:rPr>
              <a:t>// Break initialization into smaller pieces</a:t>
            </a:r>
          </a:p>
          <a:p>
            <a:pPr defTabSz="460375"/>
            <a:r>
              <a:rPr lang="en-US" sz="1600" dirty="0" err="1">
                <a:solidFill>
                  <a:schemeClr val="accent3"/>
                </a:solidFill>
                <a:latin typeface="Consolas" panose="020B0609020204030204" pitchFamily="49" charset="0"/>
              </a:rPr>
              <a:t>BigObject</a:t>
            </a:r>
            <a:r>
              <a:rPr lang="en-US" sz="1600" dirty="0">
                <a:solidFill>
                  <a:srgbClr val="2B91AF"/>
                </a:solidFill>
                <a:latin typeface="Consolas" panose="020B0609020204030204" pitchFamily="49" charset="0"/>
              </a:rPr>
              <a:t> </a:t>
            </a:r>
            <a:r>
              <a:rPr lang="en-US" sz="1600" dirty="0">
                <a:solidFill>
                  <a:srgbClr val="000000"/>
                </a:solidFill>
                <a:latin typeface="Consolas" panose="020B0609020204030204" pitchFamily="49" charset="0"/>
              </a:rPr>
              <a:t>instance();</a:t>
            </a:r>
          </a:p>
          <a:p>
            <a:pPr defTabSz="460375"/>
            <a:r>
              <a:rPr lang="en-US" sz="1600" dirty="0" err="1">
                <a:solidFill>
                  <a:srgbClr val="000000"/>
                </a:solidFill>
                <a:latin typeface="Consolas" panose="020B0609020204030204" pitchFamily="49" charset="0"/>
              </a:rPr>
              <a:t>instance.SetIntegers</a:t>
            </a:r>
            <a:r>
              <a:rPr lang="en-US" sz="1600" dirty="0">
                <a:solidFill>
                  <a:srgbClr val="000000"/>
                </a:solidFill>
                <a:latin typeface="Consolas" panose="020B0609020204030204" pitchFamily="49" charset="0"/>
              </a:rPr>
              <a:t>(2, 4, 6);</a:t>
            </a:r>
          </a:p>
          <a:p>
            <a:pPr defTabSz="460375"/>
            <a:r>
              <a:rPr lang="en-US" sz="1600" dirty="0" err="1">
                <a:solidFill>
                  <a:srgbClr val="000000"/>
                </a:solidFill>
                <a:latin typeface="Consolas" panose="020B0609020204030204" pitchFamily="49" charset="0"/>
              </a:rPr>
              <a:t>instance.SetFloats</a:t>
            </a:r>
            <a:r>
              <a:rPr lang="en-US" sz="1600" dirty="0">
                <a:solidFill>
                  <a:srgbClr val="000000"/>
                </a:solidFill>
                <a:latin typeface="Consolas" panose="020B0609020204030204" pitchFamily="49" charset="0"/>
              </a:rPr>
              <a:t>(1.2, 2.4, 2.5);</a:t>
            </a:r>
          </a:p>
          <a:p>
            <a:pPr defTabSz="460375"/>
            <a:r>
              <a:rPr lang="en-US" sz="1600" dirty="0" err="1">
                <a:solidFill>
                  <a:srgbClr val="000000"/>
                </a:solidFill>
                <a:latin typeface="Consolas" panose="020B0609020204030204" pitchFamily="49" charset="0"/>
              </a:rPr>
              <a:t>instance.SetStrings</a:t>
            </a:r>
            <a:r>
              <a:rPr lang="en-US" sz="1600" dirty="0">
                <a:solidFill>
                  <a:srgbClr val="000000"/>
                </a:solidFill>
                <a:latin typeface="Consolas" panose="020B0609020204030204" pitchFamily="49" charset="0"/>
              </a:rPr>
              <a:t>(</a:t>
            </a:r>
            <a:r>
              <a:rPr lang="en-US" sz="1600" dirty="0">
                <a:solidFill>
                  <a:srgbClr val="A31515"/>
                </a:solidFill>
                <a:latin typeface="Consolas" panose="020B0609020204030204" pitchFamily="49" charset="0"/>
              </a:rPr>
              <a:t>"This"</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"is"</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"a"</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"lot"</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"of"</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"arguments"</a:t>
            </a:r>
            <a:r>
              <a:rPr lang="en-US" sz="1600" dirty="0">
                <a:solidFill>
                  <a:srgbClr val="000000"/>
                </a:solidFill>
                <a:latin typeface="Consolas" panose="020B0609020204030204" pitchFamily="49" charset="0"/>
              </a:rPr>
              <a:t>); </a:t>
            </a:r>
          </a:p>
        </p:txBody>
      </p:sp>
      <p:sp>
        <p:nvSpPr>
          <p:cNvPr id="12" name="Rectangle 11">
            <a:extLst>
              <a:ext uri="{FF2B5EF4-FFF2-40B4-BE49-F238E27FC236}">
                <a16:creationId xmlns:a16="http://schemas.microsoft.com/office/drawing/2014/main" id="{0219926C-FEF8-44B3-83CA-DC1A0A4208C4}"/>
              </a:ext>
              <a:ext uri="{C183D7F6-B498-43B3-948B-1728B52AA6E4}">
                <adec:decorative xmlns:adec="http://schemas.microsoft.com/office/drawing/2017/decorative" val="1"/>
              </a:ext>
            </a:extLst>
          </p:cNvPr>
          <p:cNvSpPr/>
          <p:nvPr/>
        </p:nvSpPr>
        <p:spPr>
          <a:xfrm>
            <a:off x="609600" y="4835055"/>
            <a:ext cx="100182" cy="14630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4" name="Freeform: Shape 13">
            <a:extLst>
              <a:ext uri="{FF2B5EF4-FFF2-40B4-BE49-F238E27FC236}">
                <a16:creationId xmlns:a16="http://schemas.microsoft.com/office/drawing/2014/main" id="{3EB379EA-042A-4FAD-9089-C2645E8AA07E}"/>
              </a:ext>
            </a:extLst>
          </p:cNvPr>
          <p:cNvSpPr/>
          <p:nvPr/>
        </p:nvSpPr>
        <p:spPr>
          <a:xfrm>
            <a:off x="8001403" y="4880775"/>
            <a:ext cx="4023360" cy="1371600"/>
          </a:xfrm>
          <a:custGeom>
            <a:avLst/>
            <a:gdLst>
              <a:gd name="connsiteX0" fmla="*/ 174930 w 4332056"/>
              <a:gd name="connsiteY0" fmla="*/ 0 h 1200331"/>
              <a:gd name="connsiteX1" fmla="*/ 4332056 w 4332056"/>
              <a:gd name="connsiteY1" fmla="*/ 0 h 1200331"/>
              <a:gd name="connsiteX2" fmla="*/ 4332056 w 4332056"/>
              <a:gd name="connsiteY2" fmla="*/ 1200331 h 1200331"/>
              <a:gd name="connsiteX3" fmla="*/ 174930 w 4332056"/>
              <a:gd name="connsiteY3" fmla="*/ 1200331 h 1200331"/>
              <a:gd name="connsiteX4" fmla="*/ 174930 w 4332056"/>
              <a:gd name="connsiteY4" fmla="*/ 780612 h 1200331"/>
              <a:gd name="connsiteX5" fmla="*/ 0 w 4332056"/>
              <a:gd name="connsiteY5" fmla="*/ 600166 h 1200331"/>
              <a:gd name="connsiteX6" fmla="*/ 174930 w 4332056"/>
              <a:gd name="connsiteY6" fmla="*/ 419719 h 120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2056" h="1200331">
                <a:moveTo>
                  <a:pt x="174930" y="0"/>
                </a:moveTo>
                <a:lnTo>
                  <a:pt x="4332056" y="0"/>
                </a:lnTo>
                <a:lnTo>
                  <a:pt x="4332056" y="1200331"/>
                </a:lnTo>
                <a:lnTo>
                  <a:pt x="174930" y="1200331"/>
                </a:lnTo>
                <a:lnTo>
                  <a:pt x="174930" y="780612"/>
                </a:lnTo>
                <a:lnTo>
                  <a:pt x="0" y="600166"/>
                </a:lnTo>
                <a:lnTo>
                  <a:pt x="174930" y="419719"/>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365760" tIns="182880" rIns="91440" bIns="182880" rtlCol="0" anchor="ctr" anchorCtr="0">
            <a:noAutofit/>
          </a:bodyPr>
          <a:lstStyle/>
          <a:p>
            <a:pPr lvl="0">
              <a:defRPr/>
            </a:pPr>
            <a:r>
              <a:rPr lang="en-US" b="1" dirty="0">
                <a:solidFill>
                  <a:srgbClr val="000000"/>
                </a:solidFill>
                <a:cs typeface="Calibri" panose="020F0502020204030204" pitchFamily="34" charset="0"/>
              </a:rPr>
              <a:t>Two options</a:t>
            </a:r>
            <a:r>
              <a:rPr lang="en-US" dirty="0">
                <a:solidFill>
                  <a:srgbClr val="000000"/>
                </a:solidFill>
                <a:cs typeface="Calibri" panose="020F0502020204030204" pitchFamily="34" charset="0"/>
              </a:rPr>
              <a:t>:</a:t>
            </a:r>
          </a:p>
          <a:p>
            <a:pPr lvl="0">
              <a:defRPr/>
            </a:pPr>
            <a:r>
              <a:rPr lang="en-US" dirty="0">
                <a:solidFill>
                  <a:srgbClr val="000000"/>
                </a:solidFill>
                <a:cs typeface="Calibri" panose="020F0502020204030204" pitchFamily="34" charset="0"/>
              </a:rPr>
              <a:t>1. A really big constructor</a:t>
            </a:r>
          </a:p>
          <a:p>
            <a:pPr marL="231775" lvl="0" indent="-231775">
              <a:defRPr/>
            </a:pPr>
            <a:r>
              <a:rPr lang="en-US" dirty="0">
                <a:solidFill>
                  <a:srgbClr val="000000"/>
                </a:solidFill>
                <a:cs typeface="Calibri" panose="020F0502020204030204" pitchFamily="34" charset="0"/>
              </a:rPr>
              <a:t>2. A small constructor with multiple initialization steps afterward</a:t>
            </a:r>
          </a:p>
        </p:txBody>
      </p:sp>
    </p:spTree>
    <p:custDataLst>
      <p:tags r:id="rId1"/>
    </p:custDataLst>
    <p:extLst>
      <p:ext uri="{BB962C8B-B14F-4D97-AF65-F5344CB8AC3E}">
        <p14:creationId xmlns:p14="http://schemas.microsoft.com/office/powerpoint/2010/main" val="32304972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fade">
                                      <p:cBhvr>
                                        <p:cTn id="15" dur="500"/>
                                        <p:tgtEl>
                                          <p:spTgt spid="1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500"/>
                                        <p:tgtEl>
                                          <p:spTgt spid="1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1" grpId="0" animBg="1"/>
      <p:bldP spid="12" grpId="0" animBg="1"/>
      <p:bldP spid="1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590931"/>
          </a:xfrm>
        </p:spPr>
        <p:txBody>
          <a:bodyPr/>
          <a:lstStyle/>
          <a:p>
            <a:r>
              <a:rPr lang="en-US" sz="3600" dirty="0">
                <a:solidFill>
                  <a:schemeClr val="bg1"/>
                </a:solidFill>
              </a:rPr>
              <a:t>Destructors</a:t>
            </a:r>
            <a:endParaRPr lang="en-US" dirty="0">
              <a:solidFill>
                <a:schemeClr val="bg1"/>
              </a:solidFill>
            </a:endParaRPr>
          </a:p>
        </p:txBody>
      </p:sp>
      <p:pic>
        <p:nvPicPr>
          <p:cNvPr id="12" name="Graphic 11">
            <a:extLst>
              <a:ext uri="{FF2B5EF4-FFF2-40B4-BE49-F238E27FC236}">
                <a16:creationId xmlns:a16="http://schemas.microsoft.com/office/drawing/2014/main" id="{0CAA3B9A-BF28-418F-9E97-388B5F64A46A}"/>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2967214"/>
            <a:ext cx="333196" cy="333196"/>
          </a:xfrm>
          <a:prstGeom prst="rect">
            <a:avLst/>
          </a:prstGeom>
        </p:spPr>
      </p:pic>
      <p:pic>
        <p:nvPicPr>
          <p:cNvPr id="13" name="Graphic 12">
            <a:extLst>
              <a:ext uri="{FF2B5EF4-FFF2-40B4-BE49-F238E27FC236}">
                <a16:creationId xmlns:a16="http://schemas.microsoft.com/office/drawing/2014/main" id="{ADB72734-2FE3-4EB3-A3E1-D7A930CC264D}"/>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2049353"/>
            <a:ext cx="333196" cy="333196"/>
          </a:xfrm>
          <a:prstGeom prst="rect">
            <a:avLst/>
          </a:prstGeom>
        </p:spPr>
      </p:pic>
      <p:pic>
        <p:nvPicPr>
          <p:cNvPr id="18" name="Graphic 17">
            <a:extLst>
              <a:ext uri="{FF2B5EF4-FFF2-40B4-BE49-F238E27FC236}">
                <a16:creationId xmlns:a16="http://schemas.microsoft.com/office/drawing/2014/main" id="{FF545D27-9053-4B3B-8DBA-8B48EC29A57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3644455"/>
            <a:ext cx="333196" cy="333196"/>
          </a:xfrm>
          <a:prstGeom prst="rect">
            <a:avLst/>
          </a:prstGeom>
        </p:spPr>
      </p:pic>
      <p:sp>
        <p:nvSpPr>
          <p:cNvPr id="21" name="Rectangle 20">
            <a:extLst>
              <a:ext uri="{FF2B5EF4-FFF2-40B4-BE49-F238E27FC236}">
                <a16:creationId xmlns:a16="http://schemas.microsoft.com/office/drawing/2014/main" id="{1655D2D1-DB14-4CE7-B22F-3F4EE2C3A7F8}"/>
              </a:ext>
            </a:extLst>
          </p:cNvPr>
          <p:cNvSpPr/>
          <p:nvPr/>
        </p:nvSpPr>
        <p:spPr>
          <a:xfrm>
            <a:off x="717608" y="4282093"/>
            <a:ext cx="5212079" cy="19202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dirty="0">
                <a:solidFill>
                  <a:srgbClr val="0000FF"/>
                </a:solidFill>
                <a:latin typeface="Consolas" panose="020B0609020204030204" pitchFamily="49" charset="0"/>
              </a:rPr>
              <a:t>class</a:t>
            </a:r>
            <a:r>
              <a:rPr lang="en-US" dirty="0">
                <a:solidFill>
                  <a:srgbClr val="000000"/>
                </a:solidFill>
                <a:latin typeface="Consolas" panose="020B0609020204030204" pitchFamily="49" charset="0"/>
              </a:rPr>
              <a:t> </a:t>
            </a:r>
            <a:r>
              <a:rPr lang="en-US" dirty="0">
                <a:solidFill>
                  <a:schemeClr val="accent3"/>
                </a:solidFill>
                <a:latin typeface="Consolas" panose="020B0609020204030204" pitchFamily="49" charset="0"/>
              </a:rPr>
              <a:t>Example</a:t>
            </a:r>
          </a:p>
          <a:p>
            <a:pPr defTabSz="460375"/>
            <a:r>
              <a:rPr lang="en-US" dirty="0">
                <a:solidFill>
                  <a:srgbClr val="000000"/>
                </a:solidFill>
                <a:latin typeface="Consolas" panose="020B0609020204030204" pitchFamily="49" charset="0"/>
              </a:rPr>
              <a:t>{</a:t>
            </a:r>
          </a:p>
          <a:p>
            <a:pPr defTabSz="460375"/>
            <a:r>
              <a:rPr lang="en-US" dirty="0">
                <a:solidFill>
                  <a:srgbClr val="0000FF"/>
                </a:solidFill>
                <a:latin typeface="Consolas" panose="020B0609020204030204" pitchFamily="49" charset="0"/>
              </a:rPr>
              <a:t>public</a:t>
            </a:r>
            <a:r>
              <a:rPr lang="en-US" dirty="0">
                <a:solidFill>
                  <a:srgbClr val="000000"/>
                </a:solidFill>
                <a:latin typeface="Consolas" panose="020B0609020204030204" pitchFamily="49" charset="0"/>
              </a:rPr>
              <a:t>:</a:t>
            </a:r>
          </a:p>
          <a:p>
            <a:pPr defTabSz="460375"/>
            <a:r>
              <a:rPr lang="en-US" dirty="0">
                <a:solidFill>
                  <a:srgbClr val="000000"/>
                </a:solidFill>
                <a:latin typeface="Consolas" panose="020B0609020204030204" pitchFamily="49" charset="0"/>
              </a:rPr>
              <a:t>	Example();	</a:t>
            </a:r>
            <a:r>
              <a:rPr lang="en-US" dirty="0">
                <a:solidFill>
                  <a:srgbClr val="008000"/>
                </a:solidFill>
                <a:latin typeface="Consolas" panose="020B0609020204030204" pitchFamily="49" charset="0"/>
              </a:rPr>
              <a:t>// Constructor</a:t>
            </a:r>
            <a:endParaRPr lang="en-US" dirty="0">
              <a:solidFill>
                <a:srgbClr val="000000"/>
              </a:solidFill>
              <a:latin typeface="Consolas" panose="020B0609020204030204" pitchFamily="49" charset="0"/>
            </a:endParaRPr>
          </a:p>
          <a:p>
            <a:pPr defTabSz="460375"/>
            <a:r>
              <a:rPr lang="en-US" dirty="0">
                <a:solidFill>
                  <a:srgbClr val="000000"/>
                </a:solidFill>
                <a:latin typeface="Consolas" panose="020B0609020204030204" pitchFamily="49" charset="0"/>
              </a:rPr>
              <a:t>	~Example();	</a:t>
            </a:r>
            <a:r>
              <a:rPr lang="en-US" dirty="0">
                <a:solidFill>
                  <a:srgbClr val="008000"/>
                </a:solidFill>
                <a:latin typeface="Consolas" panose="020B0609020204030204" pitchFamily="49" charset="0"/>
              </a:rPr>
              <a:t>// Destructor</a:t>
            </a:r>
            <a:endParaRPr lang="en-US" dirty="0">
              <a:solidFill>
                <a:srgbClr val="000000"/>
              </a:solidFill>
              <a:latin typeface="Consolas" panose="020B0609020204030204" pitchFamily="49" charset="0"/>
            </a:endParaRPr>
          </a:p>
          <a:p>
            <a:pPr defTabSz="460375"/>
            <a:r>
              <a:rPr lang="en-US" dirty="0">
                <a:solidFill>
                  <a:srgbClr val="000000"/>
                </a:solidFill>
                <a:latin typeface="Consolas" panose="020B0609020204030204" pitchFamily="49" charset="0"/>
              </a:rPr>
              <a:t>};</a:t>
            </a:r>
            <a:endParaRPr lang="en-US" dirty="0"/>
          </a:p>
        </p:txBody>
      </p:sp>
      <p:sp>
        <p:nvSpPr>
          <p:cNvPr id="10" name="TextBox 9">
            <a:extLst>
              <a:ext uri="{FF2B5EF4-FFF2-40B4-BE49-F238E27FC236}">
                <a16:creationId xmlns:a16="http://schemas.microsoft.com/office/drawing/2014/main" id="{D500D16E-51A0-4ED5-AC0A-273E659C880B}"/>
              </a:ext>
            </a:extLst>
          </p:cNvPr>
          <p:cNvSpPr txBox="1">
            <a:spLocks/>
          </p:cNvSpPr>
          <p:nvPr/>
        </p:nvSpPr>
        <p:spPr>
          <a:xfrm>
            <a:off x="1020340" y="1615787"/>
            <a:ext cx="5212080" cy="1200329"/>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Class member function that is automatically invoked when an object </a:t>
            </a:r>
            <a:r>
              <a:rPr lang="en-US" sz="2400" b="1" dirty="0">
                <a:solidFill>
                  <a:schemeClr val="accent4">
                    <a:lumMod val="60000"/>
                    <a:lumOff val="40000"/>
                  </a:schemeClr>
                </a:solidFill>
              </a:rPr>
              <a:t>falls out of scope</a:t>
            </a:r>
            <a:endParaRPr lang="en-US" sz="2400" dirty="0">
              <a:solidFill>
                <a:srgbClr val="FFFFFF"/>
              </a:solidFill>
            </a:endParaRPr>
          </a:p>
        </p:txBody>
      </p:sp>
      <p:sp>
        <p:nvSpPr>
          <p:cNvPr id="11" name="TextBox 10">
            <a:extLst>
              <a:ext uri="{FF2B5EF4-FFF2-40B4-BE49-F238E27FC236}">
                <a16:creationId xmlns:a16="http://schemas.microsoft.com/office/drawing/2014/main" id="{D257F077-853D-4058-81BF-C1A7491D05F1}"/>
              </a:ext>
            </a:extLst>
          </p:cNvPr>
          <p:cNvSpPr txBox="1">
            <a:spLocks/>
          </p:cNvSpPr>
          <p:nvPr/>
        </p:nvSpPr>
        <p:spPr>
          <a:xfrm>
            <a:off x="1020340" y="2902979"/>
            <a:ext cx="5669280"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last function an object invokes</a:t>
            </a:r>
          </a:p>
        </p:txBody>
      </p:sp>
      <p:sp>
        <p:nvSpPr>
          <p:cNvPr id="16" name="TextBox 15">
            <a:extLst>
              <a:ext uri="{FF2B5EF4-FFF2-40B4-BE49-F238E27FC236}">
                <a16:creationId xmlns:a16="http://schemas.microsoft.com/office/drawing/2014/main" id="{BEA8FC6C-3682-4A50-863E-D719BBF253D1}"/>
              </a:ext>
            </a:extLst>
          </p:cNvPr>
          <p:cNvSpPr txBox="1">
            <a:spLocks/>
          </p:cNvSpPr>
          <p:nvPr/>
        </p:nvSpPr>
        <p:spPr>
          <a:xfrm>
            <a:off x="1020340" y="3580220"/>
            <a:ext cx="5212080" cy="461665"/>
          </a:xfrm>
          <a:prstGeom prst="rect">
            <a:avLst/>
          </a:prstGeom>
          <a:noFill/>
        </p:spPr>
        <p:txBody>
          <a:bodyPr wrap="square" rtlCol="0" anchor="ctr">
            <a:spAutoFit/>
          </a:bodyPr>
          <a:lstStyle/>
          <a:p>
            <a:pPr lvl="0">
              <a:buClr>
                <a:srgbClr val="69EEF0"/>
              </a:buClr>
              <a:buSzPct val="150000"/>
              <a:defRPr/>
            </a:pPr>
            <a:r>
              <a:rPr lang="en-US" sz="2400">
                <a:solidFill>
                  <a:srgbClr val="FFFFFF"/>
                </a:solidFill>
              </a:rPr>
              <a:t>Used to “clean up” the object</a:t>
            </a:r>
            <a:endParaRPr lang="en-US" sz="2400" dirty="0">
              <a:solidFill>
                <a:srgbClr val="FFFFFF"/>
              </a:solidFill>
            </a:endParaRPr>
          </a:p>
        </p:txBody>
      </p:sp>
      <p:sp>
        <p:nvSpPr>
          <p:cNvPr id="22" name="Rectangle 21">
            <a:extLst>
              <a:ext uri="{FF2B5EF4-FFF2-40B4-BE49-F238E27FC236}">
                <a16:creationId xmlns:a16="http://schemas.microsoft.com/office/drawing/2014/main" id="{6969C161-D3F6-4641-9C3A-22152EF2774C}"/>
              </a:ext>
              <a:ext uri="{C183D7F6-B498-43B3-948B-1728B52AA6E4}">
                <adec:decorative xmlns:adec="http://schemas.microsoft.com/office/drawing/2017/decorative" val="1"/>
              </a:ext>
            </a:extLst>
          </p:cNvPr>
          <p:cNvSpPr>
            <a:spLocks/>
          </p:cNvSpPr>
          <p:nvPr/>
        </p:nvSpPr>
        <p:spPr>
          <a:xfrm>
            <a:off x="617430" y="4282093"/>
            <a:ext cx="100182" cy="19202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4" name="Graphic 13">
            <a:extLst>
              <a:ext uri="{FF2B5EF4-FFF2-40B4-BE49-F238E27FC236}">
                <a16:creationId xmlns:a16="http://schemas.microsoft.com/office/drawing/2014/main" id="{092CBF14-2EFD-459C-B094-9E85CF8DF97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034945" y="2049353"/>
            <a:ext cx="333196" cy="333196"/>
          </a:xfrm>
          <a:prstGeom prst="rect">
            <a:avLst/>
          </a:prstGeom>
        </p:spPr>
      </p:pic>
      <p:sp>
        <p:nvSpPr>
          <p:cNvPr id="15" name="TextBox 14">
            <a:extLst>
              <a:ext uri="{FF2B5EF4-FFF2-40B4-BE49-F238E27FC236}">
                <a16:creationId xmlns:a16="http://schemas.microsoft.com/office/drawing/2014/main" id="{CEC96486-18CF-4238-9F91-F84220536EF8}"/>
              </a:ext>
            </a:extLst>
          </p:cNvPr>
          <p:cNvSpPr txBox="1">
            <a:spLocks/>
          </p:cNvSpPr>
          <p:nvPr/>
        </p:nvSpPr>
        <p:spPr>
          <a:xfrm>
            <a:off x="6443776" y="1985119"/>
            <a:ext cx="5341002"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A variable can fall out of scope when:</a:t>
            </a:r>
          </a:p>
        </p:txBody>
      </p:sp>
      <p:sp>
        <p:nvSpPr>
          <p:cNvPr id="26" name="TextBox 25">
            <a:extLst>
              <a:ext uri="{FF2B5EF4-FFF2-40B4-BE49-F238E27FC236}">
                <a16:creationId xmlns:a16="http://schemas.microsoft.com/office/drawing/2014/main" id="{42A27C14-759A-4F2C-9262-9746F21892C1}"/>
              </a:ext>
            </a:extLst>
          </p:cNvPr>
          <p:cNvSpPr txBox="1"/>
          <p:nvPr/>
        </p:nvSpPr>
        <p:spPr>
          <a:xfrm>
            <a:off x="6996344" y="2688430"/>
            <a:ext cx="4663440" cy="400110"/>
          </a:xfrm>
          <a:prstGeom prst="rect">
            <a:avLst/>
          </a:prstGeom>
          <a:noFill/>
        </p:spPr>
        <p:txBody>
          <a:bodyPr wrap="square" rtlCol="0" anchor="ctr">
            <a:spAutoFit/>
          </a:bodyPr>
          <a:lstStyle/>
          <a:p>
            <a:pPr lvl="0">
              <a:buClr>
                <a:srgbClr val="69EEF0"/>
              </a:buClr>
              <a:buSzPct val="150000"/>
              <a:defRPr/>
            </a:pPr>
            <a:r>
              <a:rPr lang="en-US" sz="2000">
                <a:solidFill>
                  <a:srgbClr val="FFFFFF"/>
                </a:solidFill>
              </a:rPr>
              <a:t>A function ends</a:t>
            </a:r>
            <a:endParaRPr lang="en-US" sz="2000" dirty="0">
              <a:solidFill>
                <a:srgbClr val="FFFFFF"/>
              </a:solidFill>
            </a:endParaRPr>
          </a:p>
        </p:txBody>
      </p:sp>
      <p:cxnSp>
        <p:nvCxnSpPr>
          <p:cNvPr id="27" name="Connector: Elbow 26">
            <a:extLst>
              <a:ext uri="{FF2B5EF4-FFF2-40B4-BE49-F238E27FC236}">
                <a16:creationId xmlns:a16="http://schemas.microsoft.com/office/drawing/2014/main" id="{BC39168C-3831-406D-8C36-42F8A7C6D16F}"/>
              </a:ext>
              <a:ext uri="{C183D7F6-B498-43B3-948B-1728B52AA6E4}">
                <adec:decorative xmlns:adec="http://schemas.microsoft.com/office/drawing/2017/decorative" val="1"/>
              </a:ext>
            </a:extLst>
          </p:cNvPr>
          <p:cNvCxnSpPr>
            <a:cxnSpLocks/>
            <a:stCxn id="26" idx="1"/>
          </p:cNvCxnSpPr>
          <p:nvPr/>
        </p:nvCxnSpPr>
        <p:spPr>
          <a:xfrm rot="10800000">
            <a:off x="6660930" y="2574449"/>
            <a:ext cx="335415" cy="314037"/>
          </a:xfrm>
          <a:prstGeom prst="bentConnector3">
            <a:avLst>
              <a:gd name="adj1" fmla="val 99980"/>
            </a:avLst>
          </a:prstGeom>
          <a:ln w="12700"/>
        </p:spPr>
        <p:style>
          <a:lnRef idx="1">
            <a:schemeClr val="accent1"/>
          </a:lnRef>
          <a:fillRef idx="0">
            <a:schemeClr val="accent1"/>
          </a:fillRef>
          <a:effectRef idx="0">
            <a:schemeClr val="accent1"/>
          </a:effectRef>
          <a:fontRef idx="minor">
            <a:schemeClr val="tx1"/>
          </a:fontRef>
        </p:style>
      </p:cxnSp>
      <p:sp>
        <p:nvSpPr>
          <p:cNvPr id="28" name="TextBox 27">
            <a:extLst>
              <a:ext uri="{FF2B5EF4-FFF2-40B4-BE49-F238E27FC236}">
                <a16:creationId xmlns:a16="http://schemas.microsoft.com/office/drawing/2014/main" id="{E063DFAC-CAA5-402A-A42C-1949E522291E}"/>
              </a:ext>
            </a:extLst>
          </p:cNvPr>
          <p:cNvSpPr txBox="1"/>
          <p:nvPr/>
        </p:nvSpPr>
        <p:spPr>
          <a:xfrm>
            <a:off x="6996344" y="3330186"/>
            <a:ext cx="4663440" cy="400110"/>
          </a:xfrm>
          <a:prstGeom prst="rect">
            <a:avLst/>
          </a:prstGeom>
          <a:noFill/>
        </p:spPr>
        <p:txBody>
          <a:bodyPr wrap="square" rtlCol="0" anchor="ctr">
            <a:spAutoFit/>
          </a:bodyPr>
          <a:lstStyle/>
          <a:p>
            <a:pPr lvl="0">
              <a:buClr>
                <a:srgbClr val="69EEF0"/>
              </a:buClr>
              <a:buSzPct val="150000"/>
              <a:defRPr/>
            </a:pPr>
            <a:r>
              <a:rPr lang="en-US" sz="2000">
                <a:solidFill>
                  <a:srgbClr val="FFFFFF"/>
                </a:solidFill>
              </a:rPr>
              <a:t>A program ends</a:t>
            </a:r>
            <a:endParaRPr lang="en-US" sz="2000" dirty="0">
              <a:solidFill>
                <a:srgbClr val="FFFFFF"/>
              </a:solidFill>
            </a:endParaRPr>
          </a:p>
        </p:txBody>
      </p:sp>
      <p:cxnSp>
        <p:nvCxnSpPr>
          <p:cNvPr id="29" name="Connector: Elbow 28">
            <a:extLst>
              <a:ext uri="{FF2B5EF4-FFF2-40B4-BE49-F238E27FC236}">
                <a16:creationId xmlns:a16="http://schemas.microsoft.com/office/drawing/2014/main" id="{83B4A98C-1952-4609-8869-DC185AC08181}"/>
              </a:ext>
              <a:ext uri="{C183D7F6-B498-43B3-948B-1728B52AA6E4}">
                <adec:decorative xmlns:adec="http://schemas.microsoft.com/office/drawing/2017/decorative" val="1"/>
              </a:ext>
            </a:extLst>
          </p:cNvPr>
          <p:cNvCxnSpPr>
            <a:cxnSpLocks/>
            <a:stCxn id="28" idx="1"/>
          </p:cNvCxnSpPr>
          <p:nvPr/>
        </p:nvCxnSpPr>
        <p:spPr>
          <a:xfrm rot="10800000">
            <a:off x="6660930" y="2852743"/>
            <a:ext cx="335415" cy="677498"/>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3D354C70-3921-484F-A12A-78FFC50EA96C}"/>
              </a:ext>
            </a:extLst>
          </p:cNvPr>
          <p:cNvSpPr txBox="1"/>
          <p:nvPr/>
        </p:nvSpPr>
        <p:spPr>
          <a:xfrm>
            <a:off x="6996344" y="3971942"/>
            <a:ext cx="4663440" cy="400110"/>
          </a:xfrm>
          <a:prstGeom prst="rect">
            <a:avLst/>
          </a:prstGeom>
          <a:noFill/>
        </p:spPr>
        <p:txBody>
          <a:bodyPr wrap="square" rtlCol="0" anchor="ctr">
            <a:spAutoFit/>
          </a:bodyPr>
          <a:lstStyle/>
          <a:p>
            <a:pPr lvl="0">
              <a:buClr>
                <a:srgbClr val="69EEF0"/>
              </a:buClr>
              <a:buSzPct val="150000"/>
              <a:defRPr/>
            </a:pPr>
            <a:r>
              <a:rPr lang="en-US" sz="2000">
                <a:solidFill>
                  <a:srgbClr val="FFFFFF"/>
                </a:solidFill>
              </a:rPr>
              <a:t>A block of code ends (such as ifs/loops)</a:t>
            </a:r>
            <a:endParaRPr lang="en-US" sz="2000" dirty="0">
              <a:solidFill>
                <a:srgbClr val="FFFFFF"/>
              </a:solidFill>
            </a:endParaRPr>
          </a:p>
        </p:txBody>
      </p:sp>
      <p:cxnSp>
        <p:nvCxnSpPr>
          <p:cNvPr id="31" name="Connector: Elbow 30">
            <a:extLst>
              <a:ext uri="{FF2B5EF4-FFF2-40B4-BE49-F238E27FC236}">
                <a16:creationId xmlns:a16="http://schemas.microsoft.com/office/drawing/2014/main" id="{063069D4-6CC1-4696-A38D-5526CDD7EED5}"/>
              </a:ext>
              <a:ext uri="{C183D7F6-B498-43B3-948B-1728B52AA6E4}">
                <adec:decorative xmlns:adec="http://schemas.microsoft.com/office/drawing/2017/decorative" val="1"/>
              </a:ext>
            </a:extLst>
          </p:cNvPr>
          <p:cNvCxnSpPr>
            <a:cxnSpLocks/>
            <a:stCxn id="30" idx="1"/>
          </p:cNvCxnSpPr>
          <p:nvPr/>
        </p:nvCxnSpPr>
        <p:spPr>
          <a:xfrm rot="10800000">
            <a:off x="6660932" y="3434031"/>
            <a:ext cx="335413" cy="737966"/>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32" name="TextBox 31">
            <a:extLst>
              <a:ext uri="{FF2B5EF4-FFF2-40B4-BE49-F238E27FC236}">
                <a16:creationId xmlns:a16="http://schemas.microsoft.com/office/drawing/2014/main" id="{B03F984E-0363-452A-BC13-292DCDB0F0EC}"/>
              </a:ext>
            </a:extLst>
          </p:cNvPr>
          <p:cNvSpPr txBox="1"/>
          <p:nvPr/>
        </p:nvSpPr>
        <p:spPr>
          <a:xfrm>
            <a:off x="6996344" y="4613697"/>
            <a:ext cx="4663440" cy="1015663"/>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The delete keyword is called on a dynamically allocated pointer</a:t>
            </a:r>
            <a:br>
              <a:rPr lang="en-US" sz="2000" dirty="0">
                <a:solidFill>
                  <a:srgbClr val="FFFFFF"/>
                </a:solidFill>
              </a:rPr>
            </a:br>
            <a:r>
              <a:rPr lang="en-US" sz="2000" dirty="0">
                <a:solidFill>
                  <a:srgbClr val="FFFFFF"/>
                </a:solidFill>
              </a:rPr>
              <a:t>(this is a later topic)</a:t>
            </a:r>
          </a:p>
        </p:txBody>
      </p:sp>
      <p:cxnSp>
        <p:nvCxnSpPr>
          <p:cNvPr id="33" name="Connector: Elbow 32">
            <a:extLst>
              <a:ext uri="{FF2B5EF4-FFF2-40B4-BE49-F238E27FC236}">
                <a16:creationId xmlns:a16="http://schemas.microsoft.com/office/drawing/2014/main" id="{67B88DF4-CF05-45F7-A793-E316D4B861B3}"/>
              </a:ext>
              <a:ext uri="{C183D7F6-B498-43B3-948B-1728B52AA6E4}">
                <adec:decorative xmlns:adec="http://schemas.microsoft.com/office/drawing/2017/decorative" val="1"/>
              </a:ext>
            </a:extLst>
          </p:cNvPr>
          <p:cNvCxnSpPr>
            <a:cxnSpLocks/>
            <a:stCxn id="32" idx="1"/>
          </p:cNvCxnSpPr>
          <p:nvPr/>
        </p:nvCxnSpPr>
        <p:spPr>
          <a:xfrm rot="10800000">
            <a:off x="6660930" y="4129395"/>
            <a:ext cx="335414" cy="992134"/>
          </a:xfrm>
          <a:prstGeom prst="bentConnector2">
            <a:avLst/>
          </a:prstGeom>
          <a:ln w="127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9803687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5"/>
                                        </p:tgtEl>
                                        <p:attrNameLst>
                                          <p:attrName>style.visibility</p:attrName>
                                        </p:attrNameLst>
                                      </p:cBhvr>
                                      <p:to>
                                        <p:strVal val="visible"/>
                                      </p:to>
                                    </p:set>
                                    <p:animEffect transition="in" filter="fade">
                                      <p:cBhvr>
                                        <p:cTn id="34" dur="500"/>
                                        <p:tgtEl>
                                          <p:spTgt spid="15"/>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26"/>
                                        </p:tgtEl>
                                        <p:attrNameLst>
                                          <p:attrName>style.visibility</p:attrName>
                                        </p:attrNameLst>
                                      </p:cBhvr>
                                      <p:to>
                                        <p:strVal val="visible"/>
                                      </p:to>
                                    </p:set>
                                    <p:animEffect transition="in" filter="fade">
                                      <p:cBhvr>
                                        <p:cTn id="39" dur="500"/>
                                        <p:tgtEl>
                                          <p:spTgt spid="26"/>
                                        </p:tgtEl>
                                      </p:cBhvr>
                                    </p:animEffect>
                                  </p:childTnLst>
                                </p:cTn>
                              </p:par>
                              <p:par>
                                <p:cTn id="40" presetID="10" presetClass="entr" presetSubtype="0" fill="hold"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500"/>
                                        <p:tgtEl>
                                          <p:spTgt spid="27"/>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fade">
                                      <p:cBhvr>
                                        <p:cTn id="47" dur="500"/>
                                        <p:tgtEl>
                                          <p:spTgt spid="28"/>
                                        </p:tgtEl>
                                      </p:cBhvr>
                                    </p:animEffect>
                                  </p:childTnLst>
                                </p:cTn>
                              </p:par>
                              <p:par>
                                <p:cTn id="48" presetID="10" presetClass="entr" presetSubtype="0" fill="hold" nodeType="withEffect">
                                  <p:stCondLst>
                                    <p:cond delay="0"/>
                                  </p:stCondLst>
                                  <p:childTnLst>
                                    <p:set>
                                      <p:cBhvr>
                                        <p:cTn id="49" dur="1" fill="hold">
                                          <p:stCondLst>
                                            <p:cond delay="0"/>
                                          </p:stCondLst>
                                        </p:cTn>
                                        <p:tgtEl>
                                          <p:spTgt spid="29"/>
                                        </p:tgtEl>
                                        <p:attrNameLst>
                                          <p:attrName>style.visibility</p:attrName>
                                        </p:attrNameLst>
                                      </p:cBhvr>
                                      <p:to>
                                        <p:strVal val="visible"/>
                                      </p:to>
                                    </p:set>
                                    <p:animEffect transition="in" filter="fade">
                                      <p:cBhvr>
                                        <p:cTn id="50" dur="500"/>
                                        <p:tgtEl>
                                          <p:spTgt spid="29"/>
                                        </p:tgtEl>
                                      </p:cBhvr>
                                    </p:animEffect>
                                  </p:childTnLst>
                                </p:cTn>
                              </p:par>
                            </p:childTnLst>
                          </p:cTn>
                        </p:par>
                      </p:childTnLst>
                    </p:cTn>
                  </p:par>
                  <p:par>
                    <p:cTn id="51" fill="hold">
                      <p:stCondLst>
                        <p:cond delay="indefinite"/>
                      </p:stCondLst>
                      <p:childTnLst>
                        <p:par>
                          <p:cTn id="52" fill="hold">
                            <p:stCondLst>
                              <p:cond delay="0"/>
                            </p:stCondLst>
                            <p:childTnLst>
                              <p:par>
                                <p:cTn id="53" presetID="10" presetClass="entr" presetSubtype="0" fill="hold" grpId="0" nodeType="clickEffect">
                                  <p:stCondLst>
                                    <p:cond delay="0"/>
                                  </p:stCondLst>
                                  <p:childTnLst>
                                    <p:set>
                                      <p:cBhvr>
                                        <p:cTn id="54" dur="1" fill="hold">
                                          <p:stCondLst>
                                            <p:cond delay="0"/>
                                          </p:stCondLst>
                                        </p:cTn>
                                        <p:tgtEl>
                                          <p:spTgt spid="30"/>
                                        </p:tgtEl>
                                        <p:attrNameLst>
                                          <p:attrName>style.visibility</p:attrName>
                                        </p:attrNameLst>
                                      </p:cBhvr>
                                      <p:to>
                                        <p:strVal val="visible"/>
                                      </p:to>
                                    </p:set>
                                    <p:animEffect transition="in" filter="fade">
                                      <p:cBhvr>
                                        <p:cTn id="55" dur="500"/>
                                        <p:tgtEl>
                                          <p:spTgt spid="30"/>
                                        </p:tgtEl>
                                      </p:cBhvr>
                                    </p:animEffect>
                                  </p:childTnLst>
                                </p:cTn>
                              </p:par>
                              <p:par>
                                <p:cTn id="56" presetID="10" presetClass="entr" presetSubtype="0" fill="hold" nodeType="withEffect">
                                  <p:stCondLst>
                                    <p:cond delay="0"/>
                                  </p:stCondLst>
                                  <p:childTnLst>
                                    <p:set>
                                      <p:cBhvr>
                                        <p:cTn id="57" dur="1" fill="hold">
                                          <p:stCondLst>
                                            <p:cond delay="0"/>
                                          </p:stCondLst>
                                        </p:cTn>
                                        <p:tgtEl>
                                          <p:spTgt spid="31"/>
                                        </p:tgtEl>
                                        <p:attrNameLst>
                                          <p:attrName>style.visibility</p:attrName>
                                        </p:attrNameLst>
                                      </p:cBhvr>
                                      <p:to>
                                        <p:strVal val="visible"/>
                                      </p:to>
                                    </p:set>
                                    <p:animEffect transition="in" filter="fade">
                                      <p:cBhvr>
                                        <p:cTn id="58" dur="500"/>
                                        <p:tgtEl>
                                          <p:spTgt spid="31"/>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ntr" presetSubtype="0" fill="hold" grpId="0" nodeType="clickEffect">
                                  <p:stCondLst>
                                    <p:cond delay="0"/>
                                  </p:stCondLst>
                                  <p:childTnLst>
                                    <p:set>
                                      <p:cBhvr>
                                        <p:cTn id="62" dur="1" fill="hold">
                                          <p:stCondLst>
                                            <p:cond delay="0"/>
                                          </p:stCondLst>
                                        </p:cTn>
                                        <p:tgtEl>
                                          <p:spTgt spid="32"/>
                                        </p:tgtEl>
                                        <p:attrNameLst>
                                          <p:attrName>style.visibility</p:attrName>
                                        </p:attrNameLst>
                                      </p:cBhvr>
                                      <p:to>
                                        <p:strVal val="visible"/>
                                      </p:to>
                                    </p:set>
                                    <p:animEffect transition="in" filter="fade">
                                      <p:cBhvr>
                                        <p:cTn id="63" dur="500"/>
                                        <p:tgtEl>
                                          <p:spTgt spid="32"/>
                                        </p:tgtEl>
                                      </p:cBhvr>
                                    </p:animEffect>
                                  </p:childTnLst>
                                </p:cTn>
                              </p:par>
                              <p:par>
                                <p:cTn id="64" presetID="10" presetClass="entr" presetSubtype="0" fill="hold" nodeType="withEffect">
                                  <p:stCondLst>
                                    <p:cond delay="0"/>
                                  </p:stCondLst>
                                  <p:childTnLst>
                                    <p:set>
                                      <p:cBhvr>
                                        <p:cTn id="65" dur="1" fill="hold">
                                          <p:stCondLst>
                                            <p:cond delay="0"/>
                                          </p:stCondLst>
                                        </p:cTn>
                                        <p:tgtEl>
                                          <p:spTgt spid="33"/>
                                        </p:tgtEl>
                                        <p:attrNameLst>
                                          <p:attrName>style.visibility</p:attrName>
                                        </p:attrNameLst>
                                      </p:cBhvr>
                                      <p:to>
                                        <p:strVal val="visible"/>
                                      </p:to>
                                    </p:set>
                                    <p:animEffect transition="in" filter="fade">
                                      <p:cBhvr>
                                        <p:cTn id="66"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11" grpId="0"/>
      <p:bldP spid="16" grpId="0"/>
      <p:bldP spid="22" grpId="0" animBg="1"/>
      <p:bldP spid="15" grpId="0"/>
      <p:bldP spid="26" grpId="0"/>
      <p:bldP spid="28" grpId="0"/>
      <p:bldP spid="30" grpId="0"/>
      <p:bldP spid="32" grpId="0"/>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Destructors</a:t>
            </a:r>
          </a:p>
        </p:txBody>
      </p:sp>
      <p:sp>
        <p:nvSpPr>
          <p:cNvPr id="4" name="Text Placeholder 3">
            <a:extLst>
              <a:ext uri="{FF2B5EF4-FFF2-40B4-BE49-F238E27FC236}">
                <a16:creationId xmlns:a16="http://schemas.microsoft.com/office/drawing/2014/main" id="{7C4F180C-5B6A-420A-8CCB-3E9C5C7C1BF9}"/>
              </a:ext>
            </a:extLst>
          </p:cNvPr>
          <p:cNvSpPr>
            <a:spLocks noGrp="1"/>
          </p:cNvSpPr>
          <p:nvPr>
            <p:ph type="body" sz="quarter" idx="13"/>
          </p:nvPr>
        </p:nvSpPr>
        <p:spPr/>
        <p:txBody>
          <a:bodyPr/>
          <a:lstStyle/>
          <a:p>
            <a:r>
              <a:rPr lang="en-US" dirty="0">
                <a:solidFill>
                  <a:schemeClr val="accent1"/>
                </a:solidFill>
              </a:rPr>
              <a:t>What Do They Do?</a:t>
            </a:r>
          </a:p>
        </p:txBody>
      </p:sp>
      <p:pic>
        <p:nvPicPr>
          <p:cNvPr id="12" name="Graphic 11">
            <a:extLst>
              <a:ext uri="{FF2B5EF4-FFF2-40B4-BE49-F238E27FC236}">
                <a16:creationId xmlns:a16="http://schemas.microsoft.com/office/drawing/2014/main" id="{0CAA3B9A-BF28-418F-9E97-388B5F64A46A}"/>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3632145"/>
            <a:ext cx="333196" cy="333196"/>
          </a:xfrm>
          <a:prstGeom prst="rect">
            <a:avLst/>
          </a:prstGeom>
        </p:spPr>
      </p:pic>
      <p:pic>
        <p:nvPicPr>
          <p:cNvPr id="13" name="Graphic 12">
            <a:extLst>
              <a:ext uri="{FF2B5EF4-FFF2-40B4-BE49-F238E27FC236}">
                <a16:creationId xmlns:a16="http://schemas.microsoft.com/office/drawing/2014/main" id="{ADB72734-2FE3-4EB3-A3E1-D7A930CC264D}"/>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2521457"/>
            <a:ext cx="333196" cy="333196"/>
          </a:xfrm>
          <a:prstGeom prst="rect">
            <a:avLst/>
          </a:prstGeom>
        </p:spPr>
      </p:pic>
      <p:pic>
        <p:nvPicPr>
          <p:cNvPr id="18" name="Graphic 17">
            <a:extLst>
              <a:ext uri="{FF2B5EF4-FFF2-40B4-BE49-F238E27FC236}">
                <a16:creationId xmlns:a16="http://schemas.microsoft.com/office/drawing/2014/main" id="{FF545D27-9053-4B3B-8DBA-8B48EC29A57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4927500"/>
            <a:ext cx="333196" cy="333196"/>
          </a:xfrm>
          <a:prstGeom prst="rect">
            <a:avLst/>
          </a:prstGeom>
        </p:spPr>
      </p:pic>
      <p:sp>
        <p:nvSpPr>
          <p:cNvPr id="21" name="Rectangle 20">
            <a:extLst>
              <a:ext uri="{FF2B5EF4-FFF2-40B4-BE49-F238E27FC236}">
                <a16:creationId xmlns:a16="http://schemas.microsoft.com/office/drawing/2014/main" id="{1655D2D1-DB14-4CE7-B22F-3F4EE2C3A7F8}"/>
              </a:ext>
            </a:extLst>
          </p:cNvPr>
          <p:cNvSpPr/>
          <p:nvPr/>
        </p:nvSpPr>
        <p:spPr>
          <a:xfrm>
            <a:off x="4322532" y="738377"/>
            <a:ext cx="7406640" cy="356616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sz="1600" dirty="0">
                <a:solidFill>
                  <a:srgbClr val="0000FF"/>
                </a:solidFill>
                <a:latin typeface="Consolas" panose="020B0609020204030204" pitchFamily="49" charset="0"/>
              </a:rPr>
              <a:t>class</a:t>
            </a:r>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Example</a:t>
            </a:r>
          </a:p>
          <a:p>
            <a:pPr defTabSz="460375"/>
            <a:r>
              <a:rPr lang="en-US" sz="1600" dirty="0">
                <a:solidFill>
                  <a:srgbClr val="000000"/>
                </a:solidFill>
                <a:latin typeface="Consolas" panose="020B0609020204030204" pitchFamily="49" charset="0"/>
              </a:rPr>
              <a:t>{</a:t>
            </a:r>
          </a:p>
          <a:p>
            <a:pPr defTabSz="460375"/>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a:t>
            </a:r>
          </a:p>
          <a:p>
            <a:pPr defTabSz="460375"/>
            <a:r>
              <a:rPr lang="en-US" sz="1600" dirty="0">
                <a:solidFill>
                  <a:srgbClr val="000000"/>
                </a:solidFill>
                <a:latin typeface="Consolas" panose="020B0609020204030204" pitchFamily="49" charset="0"/>
              </a:rPr>
              <a:t>	Example()	 {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"Object is constructed!"</a:t>
            </a:r>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endl</a:t>
            </a:r>
            <a:r>
              <a:rPr lang="en-US" sz="1600" dirty="0">
                <a:solidFill>
                  <a:srgbClr val="000000"/>
                </a:solidFill>
                <a:latin typeface="Consolas" panose="020B0609020204030204" pitchFamily="49" charset="0"/>
              </a:rPr>
              <a:t>; }</a:t>
            </a:r>
          </a:p>
          <a:p>
            <a:pPr defTabSz="460375"/>
            <a:r>
              <a:rPr lang="en-US" sz="1600" dirty="0">
                <a:solidFill>
                  <a:srgbClr val="000000"/>
                </a:solidFill>
                <a:latin typeface="Consolas" panose="020B0609020204030204" pitchFamily="49" charset="0"/>
              </a:rPr>
              <a:t>	~Example() {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"Object is destroyed!"</a:t>
            </a:r>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endl</a:t>
            </a:r>
            <a:r>
              <a:rPr lang="en-US" sz="1600" dirty="0">
                <a:solidFill>
                  <a:srgbClr val="000000"/>
                </a:solidFill>
                <a:latin typeface="Consolas" panose="020B0609020204030204" pitchFamily="49" charset="0"/>
              </a:rPr>
              <a:t>; }</a:t>
            </a:r>
          </a:p>
          <a:p>
            <a:pPr defTabSz="460375"/>
            <a:r>
              <a:rPr lang="en-US" sz="1600" dirty="0">
                <a:solidFill>
                  <a:srgbClr val="000000"/>
                </a:solidFill>
                <a:latin typeface="Consolas" panose="020B0609020204030204" pitchFamily="49" charset="0"/>
              </a:rPr>
              <a:t>};</a:t>
            </a:r>
          </a:p>
          <a:p>
            <a:pPr defTabSz="460375"/>
            <a:endParaRPr lang="en-US" sz="1600" dirty="0">
              <a:solidFill>
                <a:srgbClr val="000000"/>
              </a:solidFill>
              <a:latin typeface="Consolas" panose="020B0609020204030204" pitchFamily="49" charset="0"/>
            </a:endParaRPr>
          </a:p>
          <a:p>
            <a:pPr defTabSz="460375"/>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main()</a:t>
            </a:r>
          </a:p>
          <a:p>
            <a:pPr defTabSz="460375"/>
            <a:r>
              <a:rPr lang="en-US" sz="1600" dirty="0">
                <a:solidFill>
                  <a:srgbClr val="000000"/>
                </a:solidFill>
                <a:latin typeface="Consolas" panose="020B0609020204030204" pitchFamily="49" charset="0"/>
              </a:rPr>
              <a:t>{</a:t>
            </a:r>
          </a:p>
          <a:p>
            <a:pPr defTabSz="460375"/>
            <a:r>
              <a:rPr lang="en-US" sz="1600" dirty="0">
                <a:solidFill>
                  <a:srgbClr val="2B91AF"/>
                </a:solidFill>
                <a:latin typeface="Consolas" panose="020B0609020204030204" pitchFamily="49" charset="0"/>
              </a:rPr>
              <a:t>	</a:t>
            </a:r>
            <a:r>
              <a:rPr lang="en-US" sz="1600" dirty="0">
                <a:solidFill>
                  <a:schemeClr val="accent3"/>
                </a:solidFill>
                <a:latin typeface="Consolas" panose="020B0609020204030204" pitchFamily="49" charset="0"/>
              </a:rPr>
              <a:t>Example</a:t>
            </a:r>
            <a:r>
              <a:rPr lang="en-US" sz="1600" dirty="0">
                <a:solidFill>
                  <a:srgbClr val="000000"/>
                </a:solidFill>
                <a:latin typeface="Consolas" panose="020B0609020204030204" pitchFamily="49" charset="0"/>
              </a:rPr>
              <a:t> instance;</a:t>
            </a:r>
          </a:p>
          <a:p>
            <a:pPr defTabSz="460375"/>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a:solidFill>
                  <a:srgbClr val="A31515"/>
                </a:solidFill>
                <a:latin typeface="Consolas" panose="020B0609020204030204" pitchFamily="49" charset="0"/>
              </a:rPr>
              <a:t>"Hello, world"</a:t>
            </a:r>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endl</a:t>
            </a:r>
            <a:r>
              <a:rPr lang="en-US" sz="1600" dirty="0">
                <a:solidFill>
                  <a:srgbClr val="000000"/>
                </a:solidFill>
                <a:latin typeface="Consolas" panose="020B0609020204030204" pitchFamily="49" charset="0"/>
              </a:rPr>
              <a:t>;</a:t>
            </a:r>
          </a:p>
          <a:p>
            <a:pPr defTabSz="460375"/>
            <a:r>
              <a:rPr lang="en-US" sz="1600" dirty="0">
                <a:solidFill>
                  <a:srgbClr val="0000FF"/>
                </a:solidFill>
                <a:latin typeface="Consolas" panose="020B0609020204030204" pitchFamily="49" charset="0"/>
              </a:rPr>
              <a:t>	return</a:t>
            </a:r>
            <a:r>
              <a:rPr lang="en-US" sz="1600" dirty="0">
                <a:solidFill>
                  <a:srgbClr val="000000"/>
                </a:solidFill>
                <a:latin typeface="Consolas" panose="020B0609020204030204" pitchFamily="49" charset="0"/>
              </a:rPr>
              <a:t> 0;</a:t>
            </a:r>
          </a:p>
          <a:p>
            <a:pPr defTabSz="460375"/>
            <a:r>
              <a:rPr lang="en-US" sz="1600" dirty="0">
                <a:solidFill>
                  <a:srgbClr val="000000"/>
                </a:solidFill>
                <a:latin typeface="Consolas" panose="020B0609020204030204" pitchFamily="49" charset="0"/>
              </a:rPr>
              <a:t>}</a:t>
            </a:r>
            <a:endParaRPr lang="en-US" sz="1600" dirty="0"/>
          </a:p>
        </p:txBody>
      </p:sp>
      <p:sp>
        <p:nvSpPr>
          <p:cNvPr id="10" name="TextBox 9">
            <a:extLst>
              <a:ext uri="{FF2B5EF4-FFF2-40B4-BE49-F238E27FC236}">
                <a16:creationId xmlns:a16="http://schemas.microsoft.com/office/drawing/2014/main" id="{D500D16E-51A0-4ED5-AC0A-273E659C880B}"/>
              </a:ext>
            </a:extLst>
          </p:cNvPr>
          <p:cNvSpPr txBox="1">
            <a:spLocks/>
          </p:cNvSpPr>
          <p:nvPr/>
        </p:nvSpPr>
        <p:spPr>
          <a:xfrm>
            <a:off x="1020340" y="2334111"/>
            <a:ext cx="292608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Whatever a class needs to “finish” its job</a:t>
            </a:r>
          </a:p>
        </p:txBody>
      </p:sp>
      <p:sp>
        <p:nvSpPr>
          <p:cNvPr id="11" name="TextBox 10">
            <a:extLst>
              <a:ext uri="{FF2B5EF4-FFF2-40B4-BE49-F238E27FC236}">
                <a16:creationId xmlns:a16="http://schemas.microsoft.com/office/drawing/2014/main" id="{D257F077-853D-4058-81BF-C1A7491D05F1}"/>
              </a:ext>
            </a:extLst>
          </p:cNvPr>
          <p:cNvSpPr txBox="1">
            <a:spLocks/>
          </p:cNvSpPr>
          <p:nvPr/>
        </p:nvSpPr>
        <p:spPr>
          <a:xfrm>
            <a:off x="1020340" y="3444799"/>
            <a:ext cx="292608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For many classes, that might be nothing at all.</a:t>
            </a:r>
          </a:p>
        </p:txBody>
      </p:sp>
      <p:sp>
        <p:nvSpPr>
          <p:cNvPr id="16" name="TextBox 15">
            <a:extLst>
              <a:ext uri="{FF2B5EF4-FFF2-40B4-BE49-F238E27FC236}">
                <a16:creationId xmlns:a16="http://schemas.microsoft.com/office/drawing/2014/main" id="{BEA8FC6C-3682-4A50-863E-D719BBF253D1}"/>
              </a:ext>
            </a:extLst>
          </p:cNvPr>
          <p:cNvSpPr txBox="1">
            <a:spLocks/>
          </p:cNvSpPr>
          <p:nvPr/>
        </p:nvSpPr>
        <p:spPr>
          <a:xfrm>
            <a:off x="1020340" y="4586266"/>
            <a:ext cx="2926080" cy="1015663"/>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Critical when </a:t>
            </a:r>
            <a:r>
              <a:rPr lang="en-US" sz="2000" b="1" dirty="0">
                <a:solidFill>
                  <a:schemeClr val="accent4">
                    <a:lumMod val="60000"/>
                    <a:lumOff val="40000"/>
                  </a:schemeClr>
                </a:solidFill>
              </a:rPr>
              <a:t>dynamic memory </a:t>
            </a:r>
            <a:r>
              <a:rPr lang="en-US" sz="2000" dirty="0">
                <a:solidFill>
                  <a:srgbClr val="FFFFFF"/>
                </a:solidFill>
              </a:rPr>
              <a:t>is involved (more on this later!)</a:t>
            </a:r>
          </a:p>
        </p:txBody>
      </p:sp>
      <p:sp>
        <p:nvSpPr>
          <p:cNvPr id="22" name="Rectangle 21">
            <a:extLst>
              <a:ext uri="{FF2B5EF4-FFF2-40B4-BE49-F238E27FC236}">
                <a16:creationId xmlns:a16="http://schemas.microsoft.com/office/drawing/2014/main" id="{6969C161-D3F6-4641-9C3A-22152EF2774C}"/>
              </a:ext>
              <a:ext uri="{C183D7F6-B498-43B3-948B-1728B52AA6E4}">
                <adec:decorative xmlns:adec="http://schemas.microsoft.com/office/drawing/2017/decorative" val="1"/>
              </a:ext>
            </a:extLst>
          </p:cNvPr>
          <p:cNvSpPr>
            <a:spLocks/>
          </p:cNvSpPr>
          <p:nvPr/>
        </p:nvSpPr>
        <p:spPr>
          <a:xfrm>
            <a:off x="4222353" y="738377"/>
            <a:ext cx="100182" cy="356616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pic>
        <p:nvPicPr>
          <p:cNvPr id="15" name="Picture 14" descr="Screenshot of the output of the program written in the textbox above. Please contact instructor for more information about this image.&#10;">
            <a:extLst>
              <a:ext uri="{FF2B5EF4-FFF2-40B4-BE49-F238E27FC236}">
                <a16:creationId xmlns:a16="http://schemas.microsoft.com/office/drawing/2014/main" id="{3F3F35DA-B703-4715-BF24-DE029E3B44B2}"/>
              </a:ext>
            </a:extLst>
          </p:cNvPr>
          <p:cNvPicPr>
            <a:picLocks noChangeAspect="1"/>
          </p:cNvPicPr>
          <p:nvPr/>
        </p:nvPicPr>
        <p:blipFill>
          <a:blip r:embed="rId6"/>
          <a:stretch>
            <a:fillRect/>
          </a:stretch>
        </p:blipFill>
        <p:spPr>
          <a:xfrm>
            <a:off x="5692892" y="4633816"/>
            <a:ext cx="4375634" cy="1485807"/>
          </a:xfrm>
          <a:prstGeom prst="rect">
            <a:avLst/>
          </a:prstGeom>
          <a:effectLst>
            <a:outerShdw blurRad="50800" dist="38100" dir="5400000" algn="t" rotWithShape="0">
              <a:prstClr val="black">
                <a:alpha val="40000"/>
              </a:prstClr>
            </a:outerShdw>
          </a:effectLst>
        </p:spPr>
      </p:pic>
    </p:spTree>
    <p:custDataLst>
      <p:tags r:id="rId1"/>
    </p:custDataLst>
    <p:extLst>
      <p:ext uri="{BB962C8B-B14F-4D97-AF65-F5344CB8AC3E}">
        <p14:creationId xmlns:p14="http://schemas.microsoft.com/office/powerpoint/2010/main" val="11308850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par>
                                <p:cTn id="27" presetID="10" presetClass="entr" presetSubtype="0" fill="hold" nodeType="withEffect">
                                  <p:stCondLst>
                                    <p:cond delay="0"/>
                                  </p:stCondLst>
                                  <p:childTnLst>
                                    <p:set>
                                      <p:cBhvr>
                                        <p:cTn id="28" dur="1" fill="hold">
                                          <p:stCondLst>
                                            <p:cond delay="0"/>
                                          </p:stCondLst>
                                        </p:cTn>
                                        <p:tgtEl>
                                          <p:spTgt spid="21">
                                            <p:txEl>
                                              <p:pRg st="0" end="0"/>
                                            </p:txEl>
                                          </p:spTgt>
                                        </p:tgtEl>
                                        <p:attrNameLst>
                                          <p:attrName>style.visibility</p:attrName>
                                        </p:attrNameLst>
                                      </p:cBhvr>
                                      <p:to>
                                        <p:strVal val="visible"/>
                                      </p:to>
                                    </p:set>
                                    <p:animEffect transition="in" filter="fade">
                                      <p:cBhvr>
                                        <p:cTn id="29" dur="500"/>
                                        <p:tgtEl>
                                          <p:spTgt spid="21">
                                            <p:txEl>
                                              <p:pRg st="0" end="0"/>
                                            </p:txEl>
                                          </p:spTgt>
                                        </p:tgtEl>
                                      </p:cBhvr>
                                    </p:animEffect>
                                  </p:childTnLst>
                                </p:cTn>
                              </p:par>
                              <p:par>
                                <p:cTn id="30" presetID="10" presetClass="entr" presetSubtype="0" fill="hold" nodeType="withEffect">
                                  <p:stCondLst>
                                    <p:cond delay="0"/>
                                  </p:stCondLst>
                                  <p:childTnLst>
                                    <p:set>
                                      <p:cBhvr>
                                        <p:cTn id="31" dur="1" fill="hold">
                                          <p:stCondLst>
                                            <p:cond delay="0"/>
                                          </p:stCondLst>
                                        </p:cTn>
                                        <p:tgtEl>
                                          <p:spTgt spid="21">
                                            <p:txEl>
                                              <p:pRg st="1" end="1"/>
                                            </p:txEl>
                                          </p:spTgt>
                                        </p:tgtEl>
                                        <p:attrNameLst>
                                          <p:attrName>style.visibility</p:attrName>
                                        </p:attrNameLst>
                                      </p:cBhvr>
                                      <p:to>
                                        <p:strVal val="visible"/>
                                      </p:to>
                                    </p:set>
                                    <p:animEffect transition="in" filter="fade">
                                      <p:cBhvr>
                                        <p:cTn id="32" dur="500"/>
                                        <p:tgtEl>
                                          <p:spTgt spid="21">
                                            <p:txEl>
                                              <p:pRg st="1" end="1"/>
                                            </p:txEl>
                                          </p:spTgt>
                                        </p:tgtEl>
                                      </p:cBhvr>
                                    </p:animEffect>
                                  </p:childTnLst>
                                </p:cTn>
                              </p:par>
                              <p:par>
                                <p:cTn id="33" presetID="10" presetClass="entr" presetSubtype="0" fill="hold" nodeType="withEffect">
                                  <p:stCondLst>
                                    <p:cond delay="0"/>
                                  </p:stCondLst>
                                  <p:childTnLst>
                                    <p:set>
                                      <p:cBhvr>
                                        <p:cTn id="34" dur="1" fill="hold">
                                          <p:stCondLst>
                                            <p:cond delay="0"/>
                                          </p:stCondLst>
                                        </p:cTn>
                                        <p:tgtEl>
                                          <p:spTgt spid="21">
                                            <p:txEl>
                                              <p:pRg st="2" end="2"/>
                                            </p:txEl>
                                          </p:spTgt>
                                        </p:tgtEl>
                                        <p:attrNameLst>
                                          <p:attrName>style.visibility</p:attrName>
                                        </p:attrNameLst>
                                      </p:cBhvr>
                                      <p:to>
                                        <p:strVal val="visible"/>
                                      </p:to>
                                    </p:set>
                                    <p:animEffect transition="in" filter="fade">
                                      <p:cBhvr>
                                        <p:cTn id="35" dur="500"/>
                                        <p:tgtEl>
                                          <p:spTgt spid="21">
                                            <p:txEl>
                                              <p:pRg st="2" end="2"/>
                                            </p:txEl>
                                          </p:spTgt>
                                        </p:tgtEl>
                                      </p:cBhvr>
                                    </p:animEffect>
                                  </p:childTnLst>
                                </p:cTn>
                              </p:par>
                              <p:par>
                                <p:cTn id="36" presetID="10" presetClass="entr" presetSubtype="0" fill="hold" nodeType="withEffect">
                                  <p:stCondLst>
                                    <p:cond delay="0"/>
                                  </p:stCondLst>
                                  <p:childTnLst>
                                    <p:set>
                                      <p:cBhvr>
                                        <p:cTn id="37" dur="1" fill="hold">
                                          <p:stCondLst>
                                            <p:cond delay="0"/>
                                          </p:stCondLst>
                                        </p:cTn>
                                        <p:tgtEl>
                                          <p:spTgt spid="21">
                                            <p:txEl>
                                              <p:pRg st="3" end="3"/>
                                            </p:txEl>
                                          </p:spTgt>
                                        </p:tgtEl>
                                        <p:attrNameLst>
                                          <p:attrName>style.visibility</p:attrName>
                                        </p:attrNameLst>
                                      </p:cBhvr>
                                      <p:to>
                                        <p:strVal val="visible"/>
                                      </p:to>
                                    </p:set>
                                    <p:animEffect transition="in" filter="fade">
                                      <p:cBhvr>
                                        <p:cTn id="38" dur="500"/>
                                        <p:tgtEl>
                                          <p:spTgt spid="21">
                                            <p:txEl>
                                              <p:pRg st="3" end="3"/>
                                            </p:txEl>
                                          </p:spTgt>
                                        </p:tgtEl>
                                      </p:cBhvr>
                                    </p:animEffect>
                                  </p:childTnLst>
                                </p:cTn>
                              </p:par>
                              <p:par>
                                <p:cTn id="39" presetID="10" presetClass="entr" presetSubtype="0" fill="hold" nodeType="withEffect">
                                  <p:stCondLst>
                                    <p:cond delay="0"/>
                                  </p:stCondLst>
                                  <p:childTnLst>
                                    <p:set>
                                      <p:cBhvr>
                                        <p:cTn id="40" dur="1" fill="hold">
                                          <p:stCondLst>
                                            <p:cond delay="0"/>
                                          </p:stCondLst>
                                        </p:cTn>
                                        <p:tgtEl>
                                          <p:spTgt spid="21">
                                            <p:txEl>
                                              <p:pRg st="4" end="4"/>
                                            </p:txEl>
                                          </p:spTgt>
                                        </p:tgtEl>
                                        <p:attrNameLst>
                                          <p:attrName>style.visibility</p:attrName>
                                        </p:attrNameLst>
                                      </p:cBhvr>
                                      <p:to>
                                        <p:strVal val="visible"/>
                                      </p:to>
                                    </p:set>
                                    <p:animEffect transition="in" filter="fade">
                                      <p:cBhvr>
                                        <p:cTn id="41" dur="500"/>
                                        <p:tgtEl>
                                          <p:spTgt spid="21">
                                            <p:txEl>
                                              <p:pRg st="4" end="4"/>
                                            </p:txEl>
                                          </p:spTgt>
                                        </p:tgtEl>
                                      </p:cBhvr>
                                    </p:animEffect>
                                  </p:childTnLst>
                                </p:cTn>
                              </p:par>
                              <p:par>
                                <p:cTn id="42" presetID="10" presetClass="entr" presetSubtype="0" fill="hold" nodeType="withEffect">
                                  <p:stCondLst>
                                    <p:cond delay="0"/>
                                  </p:stCondLst>
                                  <p:childTnLst>
                                    <p:set>
                                      <p:cBhvr>
                                        <p:cTn id="43" dur="1" fill="hold">
                                          <p:stCondLst>
                                            <p:cond delay="0"/>
                                          </p:stCondLst>
                                        </p:cTn>
                                        <p:tgtEl>
                                          <p:spTgt spid="21">
                                            <p:txEl>
                                              <p:pRg st="5" end="5"/>
                                            </p:txEl>
                                          </p:spTgt>
                                        </p:tgtEl>
                                        <p:attrNameLst>
                                          <p:attrName>style.visibility</p:attrName>
                                        </p:attrNameLst>
                                      </p:cBhvr>
                                      <p:to>
                                        <p:strVal val="visible"/>
                                      </p:to>
                                    </p:set>
                                    <p:animEffect transition="in" filter="fade">
                                      <p:cBhvr>
                                        <p:cTn id="44" dur="500"/>
                                        <p:tgtEl>
                                          <p:spTgt spid="21">
                                            <p:txEl>
                                              <p:pRg st="5" end="5"/>
                                            </p:txEl>
                                          </p:spTgt>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nodeType="clickEffect">
                                  <p:stCondLst>
                                    <p:cond delay="0"/>
                                  </p:stCondLst>
                                  <p:childTnLst>
                                    <p:set>
                                      <p:cBhvr>
                                        <p:cTn id="48" dur="1" fill="hold">
                                          <p:stCondLst>
                                            <p:cond delay="0"/>
                                          </p:stCondLst>
                                        </p:cTn>
                                        <p:tgtEl>
                                          <p:spTgt spid="21">
                                            <p:txEl>
                                              <p:pRg st="7" end="7"/>
                                            </p:txEl>
                                          </p:spTgt>
                                        </p:tgtEl>
                                        <p:attrNameLst>
                                          <p:attrName>style.visibility</p:attrName>
                                        </p:attrNameLst>
                                      </p:cBhvr>
                                      <p:to>
                                        <p:strVal val="visible"/>
                                      </p:to>
                                    </p:set>
                                    <p:animEffect transition="in" filter="fade">
                                      <p:cBhvr>
                                        <p:cTn id="49" dur="500"/>
                                        <p:tgtEl>
                                          <p:spTgt spid="21">
                                            <p:txEl>
                                              <p:pRg st="7" end="7"/>
                                            </p:txEl>
                                          </p:spTgt>
                                        </p:tgtEl>
                                      </p:cBhvr>
                                    </p:animEffect>
                                  </p:childTnLst>
                                </p:cTn>
                              </p:par>
                              <p:par>
                                <p:cTn id="50" presetID="10" presetClass="entr" presetSubtype="0" fill="hold" nodeType="withEffect">
                                  <p:stCondLst>
                                    <p:cond delay="0"/>
                                  </p:stCondLst>
                                  <p:childTnLst>
                                    <p:set>
                                      <p:cBhvr>
                                        <p:cTn id="51" dur="1" fill="hold">
                                          <p:stCondLst>
                                            <p:cond delay="0"/>
                                          </p:stCondLst>
                                        </p:cTn>
                                        <p:tgtEl>
                                          <p:spTgt spid="21">
                                            <p:txEl>
                                              <p:pRg st="8" end="8"/>
                                            </p:txEl>
                                          </p:spTgt>
                                        </p:tgtEl>
                                        <p:attrNameLst>
                                          <p:attrName>style.visibility</p:attrName>
                                        </p:attrNameLst>
                                      </p:cBhvr>
                                      <p:to>
                                        <p:strVal val="visible"/>
                                      </p:to>
                                    </p:set>
                                    <p:animEffect transition="in" filter="fade">
                                      <p:cBhvr>
                                        <p:cTn id="52" dur="500"/>
                                        <p:tgtEl>
                                          <p:spTgt spid="21">
                                            <p:txEl>
                                              <p:pRg st="8" end="8"/>
                                            </p:txEl>
                                          </p:spTgt>
                                        </p:tgtEl>
                                      </p:cBhvr>
                                    </p:animEffect>
                                  </p:childTnLst>
                                </p:cTn>
                              </p:par>
                              <p:par>
                                <p:cTn id="53" presetID="10" presetClass="entr" presetSubtype="0" fill="hold" nodeType="withEffect">
                                  <p:stCondLst>
                                    <p:cond delay="0"/>
                                  </p:stCondLst>
                                  <p:childTnLst>
                                    <p:set>
                                      <p:cBhvr>
                                        <p:cTn id="54" dur="1" fill="hold">
                                          <p:stCondLst>
                                            <p:cond delay="0"/>
                                          </p:stCondLst>
                                        </p:cTn>
                                        <p:tgtEl>
                                          <p:spTgt spid="21">
                                            <p:txEl>
                                              <p:pRg st="9" end="9"/>
                                            </p:txEl>
                                          </p:spTgt>
                                        </p:tgtEl>
                                        <p:attrNameLst>
                                          <p:attrName>style.visibility</p:attrName>
                                        </p:attrNameLst>
                                      </p:cBhvr>
                                      <p:to>
                                        <p:strVal val="visible"/>
                                      </p:to>
                                    </p:set>
                                    <p:animEffect transition="in" filter="fade">
                                      <p:cBhvr>
                                        <p:cTn id="55" dur="500"/>
                                        <p:tgtEl>
                                          <p:spTgt spid="21">
                                            <p:txEl>
                                              <p:pRg st="9" end="9"/>
                                            </p:txEl>
                                          </p:spTgt>
                                        </p:tgtEl>
                                      </p:cBhvr>
                                    </p:animEffect>
                                  </p:childTnLst>
                                </p:cTn>
                              </p:par>
                              <p:par>
                                <p:cTn id="56" presetID="10" presetClass="entr" presetSubtype="0" fill="hold" nodeType="withEffect">
                                  <p:stCondLst>
                                    <p:cond delay="0"/>
                                  </p:stCondLst>
                                  <p:childTnLst>
                                    <p:set>
                                      <p:cBhvr>
                                        <p:cTn id="57" dur="1" fill="hold">
                                          <p:stCondLst>
                                            <p:cond delay="0"/>
                                          </p:stCondLst>
                                        </p:cTn>
                                        <p:tgtEl>
                                          <p:spTgt spid="21">
                                            <p:txEl>
                                              <p:pRg st="10" end="10"/>
                                            </p:txEl>
                                          </p:spTgt>
                                        </p:tgtEl>
                                        <p:attrNameLst>
                                          <p:attrName>style.visibility</p:attrName>
                                        </p:attrNameLst>
                                      </p:cBhvr>
                                      <p:to>
                                        <p:strVal val="visible"/>
                                      </p:to>
                                    </p:set>
                                    <p:animEffect transition="in" filter="fade">
                                      <p:cBhvr>
                                        <p:cTn id="58" dur="500"/>
                                        <p:tgtEl>
                                          <p:spTgt spid="21">
                                            <p:txEl>
                                              <p:pRg st="10" end="10"/>
                                            </p:txEl>
                                          </p:spTgt>
                                        </p:tgtEl>
                                      </p:cBhvr>
                                    </p:animEffect>
                                  </p:childTnLst>
                                </p:cTn>
                              </p:par>
                              <p:par>
                                <p:cTn id="59" presetID="10" presetClass="entr" presetSubtype="0" fill="hold" nodeType="withEffect">
                                  <p:stCondLst>
                                    <p:cond delay="0"/>
                                  </p:stCondLst>
                                  <p:childTnLst>
                                    <p:set>
                                      <p:cBhvr>
                                        <p:cTn id="60" dur="1" fill="hold">
                                          <p:stCondLst>
                                            <p:cond delay="0"/>
                                          </p:stCondLst>
                                        </p:cTn>
                                        <p:tgtEl>
                                          <p:spTgt spid="21">
                                            <p:txEl>
                                              <p:pRg st="11" end="11"/>
                                            </p:txEl>
                                          </p:spTgt>
                                        </p:tgtEl>
                                        <p:attrNameLst>
                                          <p:attrName>style.visibility</p:attrName>
                                        </p:attrNameLst>
                                      </p:cBhvr>
                                      <p:to>
                                        <p:strVal val="visible"/>
                                      </p:to>
                                    </p:set>
                                    <p:animEffect transition="in" filter="fade">
                                      <p:cBhvr>
                                        <p:cTn id="61" dur="500"/>
                                        <p:tgtEl>
                                          <p:spTgt spid="21">
                                            <p:txEl>
                                              <p:pRg st="11" end="11"/>
                                            </p:txEl>
                                          </p:spTgt>
                                        </p:tgtEl>
                                      </p:cBhvr>
                                    </p:animEffect>
                                  </p:childTnLst>
                                </p:cTn>
                              </p:par>
                              <p:par>
                                <p:cTn id="62" presetID="10" presetClass="entr" presetSubtype="0" fill="hold" nodeType="withEffect">
                                  <p:stCondLst>
                                    <p:cond delay="0"/>
                                  </p:stCondLst>
                                  <p:childTnLst>
                                    <p:set>
                                      <p:cBhvr>
                                        <p:cTn id="63" dur="1" fill="hold">
                                          <p:stCondLst>
                                            <p:cond delay="0"/>
                                          </p:stCondLst>
                                        </p:cTn>
                                        <p:tgtEl>
                                          <p:spTgt spid="21">
                                            <p:txEl>
                                              <p:pRg st="12" end="12"/>
                                            </p:txEl>
                                          </p:spTgt>
                                        </p:tgtEl>
                                        <p:attrNameLst>
                                          <p:attrName>style.visibility</p:attrName>
                                        </p:attrNameLst>
                                      </p:cBhvr>
                                      <p:to>
                                        <p:strVal val="visible"/>
                                      </p:to>
                                    </p:set>
                                    <p:animEffect transition="in" filter="fade">
                                      <p:cBhvr>
                                        <p:cTn id="64" dur="500"/>
                                        <p:tgtEl>
                                          <p:spTgt spid="21">
                                            <p:txEl>
                                              <p:pRg st="12" end="12"/>
                                            </p:txEl>
                                          </p:spTgt>
                                        </p:tgtEl>
                                      </p:cBhvr>
                                    </p:animEffect>
                                  </p:childTnLst>
                                </p:cTn>
                              </p:par>
                              <p:par>
                                <p:cTn id="65" presetID="10" presetClass="entr" presetSubtype="0" fill="hold" nodeType="withEffect">
                                  <p:stCondLst>
                                    <p:cond delay="0"/>
                                  </p:stCondLst>
                                  <p:childTnLst>
                                    <p:set>
                                      <p:cBhvr>
                                        <p:cTn id="66" dur="1" fill="hold">
                                          <p:stCondLst>
                                            <p:cond delay="0"/>
                                          </p:stCondLst>
                                        </p:cTn>
                                        <p:tgtEl>
                                          <p:spTgt spid="15"/>
                                        </p:tgtEl>
                                        <p:attrNameLst>
                                          <p:attrName>style.visibility</p:attrName>
                                        </p:attrNameLst>
                                      </p:cBhvr>
                                      <p:to>
                                        <p:strVal val="visible"/>
                                      </p:to>
                                    </p:set>
                                    <p:animEffect transition="in" filter="fade">
                                      <p:cBhvr>
                                        <p:cTn id="67"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11" grpId="0"/>
      <p:bldP spid="16" grpId="0"/>
      <p:bldP spid="22"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590931"/>
          </a:xfrm>
        </p:spPr>
        <p:txBody>
          <a:bodyPr/>
          <a:lstStyle/>
          <a:p>
            <a:r>
              <a:rPr lang="en-US" sz="3600" dirty="0">
                <a:solidFill>
                  <a:schemeClr val="bg1"/>
                </a:solidFill>
              </a:rPr>
              <a:t>Do You Have to Write a Destructor?</a:t>
            </a:r>
            <a:endParaRPr lang="en-US" dirty="0">
              <a:solidFill>
                <a:schemeClr val="bg1"/>
              </a:solidFill>
            </a:endParaRPr>
          </a:p>
        </p:txBody>
      </p:sp>
      <p:pic>
        <p:nvPicPr>
          <p:cNvPr id="12" name="Graphic 11">
            <a:extLst>
              <a:ext uri="{FF2B5EF4-FFF2-40B4-BE49-F238E27FC236}">
                <a16:creationId xmlns:a16="http://schemas.microsoft.com/office/drawing/2014/main" id="{0CAA3B9A-BF28-418F-9E97-388B5F64A46A}"/>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4479804"/>
            <a:ext cx="333196" cy="333196"/>
          </a:xfrm>
          <a:prstGeom prst="rect">
            <a:avLst/>
          </a:prstGeom>
        </p:spPr>
      </p:pic>
      <p:pic>
        <p:nvPicPr>
          <p:cNvPr id="13" name="Graphic 12">
            <a:extLst>
              <a:ext uri="{FF2B5EF4-FFF2-40B4-BE49-F238E27FC236}">
                <a16:creationId xmlns:a16="http://schemas.microsoft.com/office/drawing/2014/main" id="{ADB72734-2FE3-4EB3-A3E1-D7A930CC264D}"/>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3202090"/>
            <a:ext cx="333196" cy="333196"/>
          </a:xfrm>
          <a:prstGeom prst="rect">
            <a:avLst/>
          </a:prstGeom>
        </p:spPr>
      </p:pic>
      <p:sp>
        <p:nvSpPr>
          <p:cNvPr id="21" name="Rectangle 20">
            <a:extLst>
              <a:ext uri="{FF2B5EF4-FFF2-40B4-BE49-F238E27FC236}">
                <a16:creationId xmlns:a16="http://schemas.microsoft.com/office/drawing/2014/main" id="{1655D2D1-DB14-4CE7-B22F-3F4EE2C3A7F8}"/>
              </a:ext>
            </a:extLst>
          </p:cNvPr>
          <p:cNvSpPr/>
          <p:nvPr/>
        </p:nvSpPr>
        <p:spPr>
          <a:xfrm>
            <a:off x="6432274" y="2751453"/>
            <a:ext cx="4937760" cy="265176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60375"/>
            <a:r>
              <a:rPr lang="en-US" sz="2000" dirty="0">
                <a:solidFill>
                  <a:srgbClr val="0000FF"/>
                </a:solidFill>
                <a:latin typeface="Consolas" panose="020B0609020204030204" pitchFamily="49" charset="0"/>
              </a:rPr>
              <a:t>class</a:t>
            </a:r>
            <a:r>
              <a:rPr lang="en-US" sz="2000" dirty="0">
                <a:solidFill>
                  <a:srgbClr val="000000"/>
                </a:solidFill>
                <a:latin typeface="Consolas" panose="020B0609020204030204" pitchFamily="49" charset="0"/>
              </a:rPr>
              <a:t> </a:t>
            </a:r>
            <a:r>
              <a:rPr lang="en-US" sz="2000" dirty="0">
                <a:solidFill>
                  <a:schemeClr val="accent3"/>
                </a:solidFill>
                <a:latin typeface="Consolas" panose="020B0609020204030204" pitchFamily="49" charset="0"/>
              </a:rPr>
              <a:t>Example</a:t>
            </a:r>
          </a:p>
          <a:p>
            <a:pPr defTabSz="460375"/>
            <a:r>
              <a:rPr lang="en-US" sz="2000" dirty="0">
                <a:solidFill>
                  <a:srgbClr val="000000"/>
                </a:solidFill>
                <a:latin typeface="Consolas" panose="020B0609020204030204" pitchFamily="49" charset="0"/>
              </a:rPr>
              <a:t>{</a:t>
            </a:r>
          </a:p>
          <a:p>
            <a:pPr defTabSz="460375"/>
            <a:r>
              <a:rPr lang="en-US" sz="2000" dirty="0">
                <a:solidFill>
                  <a:srgbClr val="0000FF"/>
                </a:solidFill>
                <a:latin typeface="Consolas" panose="020B0609020204030204" pitchFamily="49" charset="0"/>
              </a:rPr>
              <a:t>public</a:t>
            </a:r>
            <a:r>
              <a:rPr lang="en-US" sz="2000" dirty="0">
                <a:solidFill>
                  <a:srgbClr val="000000"/>
                </a:solidFill>
                <a:latin typeface="Consolas" panose="020B0609020204030204" pitchFamily="49" charset="0"/>
              </a:rPr>
              <a:t>:</a:t>
            </a:r>
          </a:p>
          <a:p>
            <a:pPr defTabSz="460375"/>
            <a:r>
              <a:rPr lang="en-US" sz="2000" dirty="0">
                <a:solidFill>
                  <a:srgbClr val="000000"/>
                </a:solidFill>
                <a:latin typeface="Consolas" panose="020B0609020204030204" pitchFamily="49" charset="0"/>
              </a:rPr>
              <a:t>	~Example()</a:t>
            </a:r>
          </a:p>
          <a:p>
            <a:pPr defTabSz="460375"/>
            <a:r>
              <a:rPr lang="en-US" sz="2000" dirty="0">
                <a:solidFill>
                  <a:srgbClr val="000000"/>
                </a:solidFill>
                <a:latin typeface="Consolas" panose="020B0609020204030204" pitchFamily="49" charset="0"/>
              </a:rPr>
              <a:t>	{</a:t>
            </a:r>
          </a:p>
          <a:p>
            <a:pPr defTabSz="460375"/>
            <a:r>
              <a:rPr lang="en-US" sz="2000" dirty="0">
                <a:solidFill>
                  <a:srgbClr val="000000"/>
                </a:solidFill>
                <a:latin typeface="Consolas" panose="020B0609020204030204" pitchFamily="49" charset="0"/>
              </a:rPr>
              <a:t>		</a:t>
            </a:r>
            <a:r>
              <a:rPr lang="en-US" sz="2000" dirty="0">
                <a:solidFill>
                  <a:srgbClr val="008000"/>
                </a:solidFill>
                <a:latin typeface="Consolas" panose="020B0609020204030204" pitchFamily="49" charset="0"/>
              </a:rPr>
              <a:t>// Does nothing by default</a:t>
            </a:r>
          </a:p>
          <a:p>
            <a:pPr defTabSz="460375"/>
            <a:r>
              <a:rPr lang="en-US" sz="2000" dirty="0">
                <a:solidFill>
                  <a:srgbClr val="000000"/>
                </a:solidFill>
                <a:latin typeface="Consolas" panose="020B0609020204030204" pitchFamily="49" charset="0"/>
              </a:rPr>
              <a:t>	}</a:t>
            </a:r>
          </a:p>
          <a:p>
            <a:pPr defTabSz="460375"/>
            <a:r>
              <a:rPr lang="en-US" sz="2000" dirty="0">
                <a:solidFill>
                  <a:srgbClr val="000000"/>
                </a:solidFill>
                <a:latin typeface="Consolas" panose="020B0609020204030204" pitchFamily="49" charset="0"/>
              </a:rPr>
              <a:t>};</a:t>
            </a:r>
            <a:endParaRPr lang="en-US" sz="2000" dirty="0"/>
          </a:p>
        </p:txBody>
      </p:sp>
      <p:sp>
        <p:nvSpPr>
          <p:cNvPr id="10" name="TextBox 9">
            <a:extLst>
              <a:ext uri="{FF2B5EF4-FFF2-40B4-BE49-F238E27FC236}">
                <a16:creationId xmlns:a16="http://schemas.microsoft.com/office/drawing/2014/main" id="{D500D16E-51A0-4ED5-AC0A-273E659C880B}"/>
              </a:ext>
            </a:extLst>
          </p:cNvPr>
          <p:cNvSpPr txBox="1">
            <a:spLocks/>
          </p:cNvSpPr>
          <p:nvPr/>
        </p:nvSpPr>
        <p:spPr>
          <a:xfrm>
            <a:off x="1020340" y="2953190"/>
            <a:ext cx="502920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 requires a destructor for all classes.</a:t>
            </a:r>
          </a:p>
        </p:txBody>
      </p:sp>
      <p:sp>
        <p:nvSpPr>
          <p:cNvPr id="11" name="TextBox 10">
            <a:extLst>
              <a:ext uri="{FF2B5EF4-FFF2-40B4-BE49-F238E27FC236}">
                <a16:creationId xmlns:a16="http://schemas.microsoft.com/office/drawing/2014/main" id="{D257F077-853D-4058-81BF-C1A7491D05F1}"/>
              </a:ext>
            </a:extLst>
          </p:cNvPr>
          <p:cNvSpPr txBox="1">
            <a:spLocks/>
          </p:cNvSpPr>
          <p:nvPr/>
        </p:nvSpPr>
        <p:spPr>
          <a:xfrm>
            <a:off x="1020340" y="4230903"/>
            <a:ext cx="566928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If you don’t write one, an </a:t>
            </a:r>
            <a:r>
              <a:rPr lang="en-US" sz="2400" b="1" dirty="0">
                <a:solidFill>
                  <a:schemeClr val="accent4">
                    <a:lumMod val="60000"/>
                    <a:lumOff val="40000"/>
                  </a:schemeClr>
                </a:solidFill>
              </a:rPr>
              <a:t>implicit destructor </a:t>
            </a:r>
            <a:r>
              <a:rPr lang="en-US" sz="2400" dirty="0">
                <a:solidFill>
                  <a:srgbClr val="FFFFFF"/>
                </a:solidFill>
              </a:rPr>
              <a:t>is created for you.</a:t>
            </a:r>
          </a:p>
        </p:txBody>
      </p:sp>
      <p:sp>
        <p:nvSpPr>
          <p:cNvPr id="22" name="Rectangle 21">
            <a:extLst>
              <a:ext uri="{FF2B5EF4-FFF2-40B4-BE49-F238E27FC236}">
                <a16:creationId xmlns:a16="http://schemas.microsoft.com/office/drawing/2014/main" id="{6969C161-D3F6-4641-9C3A-22152EF2774C}"/>
              </a:ext>
              <a:ext uri="{C183D7F6-B498-43B3-948B-1728B52AA6E4}">
                <adec:decorative xmlns:adec="http://schemas.microsoft.com/office/drawing/2017/decorative" val="1"/>
              </a:ext>
            </a:extLst>
          </p:cNvPr>
          <p:cNvSpPr>
            <a:spLocks/>
          </p:cNvSpPr>
          <p:nvPr/>
        </p:nvSpPr>
        <p:spPr>
          <a:xfrm>
            <a:off x="6332095" y="2751453"/>
            <a:ext cx="100182" cy="265176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4" name="Freeform: Shape 13">
            <a:extLst>
              <a:ext uri="{FF2B5EF4-FFF2-40B4-BE49-F238E27FC236}">
                <a16:creationId xmlns:a16="http://schemas.microsoft.com/office/drawing/2014/main" id="{154397BF-A8C0-4733-9416-ADDE52CBB95C}"/>
              </a:ext>
            </a:extLst>
          </p:cNvPr>
          <p:cNvSpPr/>
          <p:nvPr/>
        </p:nvSpPr>
        <p:spPr>
          <a:xfrm>
            <a:off x="5933426" y="1600200"/>
            <a:ext cx="329184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dirty="0">
                <a:solidFill>
                  <a:srgbClr val="000000"/>
                </a:solidFill>
                <a:cs typeface="Calibri" panose="020F0502020204030204" pitchFamily="34" charset="0"/>
              </a:rPr>
              <a:t>If you don’t use dynamic memory, then you probably don’t need a destructor.</a:t>
            </a:r>
          </a:p>
        </p:txBody>
      </p:sp>
      <p:sp>
        <p:nvSpPr>
          <p:cNvPr id="15" name="Freeform: Shape 14">
            <a:extLst>
              <a:ext uri="{FF2B5EF4-FFF2-40B4-BE49-F238E27FC236}">
                <a16:creationId xmlns:a16="http://schemas.microsoft.com/office/drawing/2014/main" id="{C92F76A3-1EE7-4248-B886-9B2A271A664E}"/>
              </a:ext>
            </a:extLst>
          </p:cNvPr>
          <p:cNvSpPr/>
          <p:nvPr/>
        </p:nvSpPr>
        <p:spPr>
          <a:xfrm>
            <a:off x="9418591" y="1600200"/>
            <a:ext cx="228600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a:solidFill>
                  <a:srgbClr val="000000"/>
                </a:solidFill>
                <a:cs typeface="Calibri" panose="020F0502020204030204" pitchFamily="34" charset="0"/>
              </a:rPr>
              <a:t>Some languages may not even have destructors!</a:t>
            </a:r>
            <a:endParaRPr lang="en-US" dirty="0">
              <a:solidFill>
                <a:srgbClr val="000000"/>
              </a:solidFill>
              <a:cs typeface="Calibri" panose="020F0502020204030204" pitchFamily="34" charset="0"/>
            </a:endParaRPr>
          </a:p>
        </p:txBody>
      </p:sp>
    </p:spTree>
    <p:custDataLst>
      <p:tags r:id="rId1"/>
    </p:custDataLst>
    <p:extLst>
      <p:ext uri="{BB962C8B-B14F-4D97-AF65-F5344CB8AC3E}">
        <p14:creationId xmlns:p14="http://schemas.microsoft.com/office/powerpoint/2010/main" val="2573024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animEffect transition="in" filter="fade">
                                      <p:cBhvr>
                                        <p:cTn id="23" dur="500"/>
                                        <p:tgtEl>
                                          <p:spTgt spid="14"/>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11" grpId="0"/>
      <p:bldP spid="22" grpId="0" animBg="1"/>
      <p:bldP spid="14" grpId="0" animBg="1"/>
      <p:bldP spid="1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760BA-08F0-1F46-B396-974C8995DB9D}"/>
              </a:ext>
            </a:extLst>
          </p:cNvPr>
          <p:cNvSpPr>
            <a:spLocks noGrp="1"/>
          </p:cNvSpPr>
          <p:nvPr>
            <p:ph type="title"/>
          </p:nvPr>
        </p:nvSpPr>
        <p:spPr>
          <a:xfrm>
            <a:off x="612648" y="555163"/>
            <a:ext cx="6576502" cy="618631"/>
          </a:xfrm>
        </p:spPr>
        <p:txBody>
          <a:bodyPr/>
          <a:lstStyle/>
          <a:p>
            <a:r>
              <a:rPr lang="en-US" dirty="0">
                <a:solidFill>
                  <a:schemeClr val="bg1"/>
                </a:solidFill>
              </a:rPr>
              <a:t>Recap</a:t>
            </a:r>
          </a:p>
        </p:txBody>
      </p:sp>
      <p:pic>
        <p:nvPicPr>
          <p:cNvPr id="6" name="Content Placeholder 5">
            <a:extLst>
              <a:ext uri="{FF2B5EF4-FFF2-40B4-BE49-F238E27FC236}">
                <a16:creationId xmlns:a16="http://schemas.microsoft.com/office/drawing/2014/main" id="{0B477D7C-B64A-0C45-8BDA-16169854A652}"/>
              </a:ext>
              <a:ext uri="{C183D7F6-B498-43B3-948B-1728B52AA6E4}">
                <adec:decorative xmlns:adec="http://schemas.microsoft.com/office/drawing/2017/decorative" val="1"/>
              </a:ext>
            </a:extLst>
          </p:cNvPr>
          <p:cNvPicPr>
            <a:picLocks noGrp="1" noChangeAspect="1"/>
          </p:cNvPicPr>
          <p:nvPr>
            <p:ph sz="quarter" idx="12"/>
          </p:nvPr>
        </p:nvPicPr>
        <p:blipFill>
          <a:blip r:embed="rId4">
            <a:extLst>
              <a:ext uri="{28A0092B-C50C-407E-A947-70E740481C1C}">
                <a14:useLocalDpi xmlns:a14="http://schemas.microsoft.com/office/drawing/2010/main" val="0"/>
              </a:ext>
            </a:extLst>
          </a:blip>
          <a:srcRect/>
          <a:stretch/>
        </p:blipFill>
        <p:spPr>
          <a:xfrm>
            <a:off x="7632176" y="0"/>
            <a:ext cx="4559808" cy="6858000"/>
          </a:xfrm>
        </p:spPr>
      </p:pic>
      <p:sp>
        <p:nvSpPr>
          <p:cNvPr id="16" name="TextBox 15">
            <a:extLst>
              <a:ext uri="{FF2B5EF4-FFF2-40B4-BE49-F238E27FC236}">
                <a16:creationId xmlns:a16="http://schemas.microsoft.com/office/drawing/2014/main" id="{622C03CC-5863-46E5-B39E-6E813465C043}"/>
              </a:ext>
            </a:extLst>
          </p:cNvPr>
          <p:cNvSpPr txBox="1"/>
          <p:nvPr/>
        </p:nvSpPr>
        <p:spPr>
          <a:xfrm>
            <a:off x="1021479" y="1838138"/>
            <a:ext cx="6400800" cy="461665"/>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All objects must be created and destroyed.</a:t>
            </a:r>
          </a:p>
        </p:txBody>
      </p:sp>
      <p:pic>
        <p:nvPicPr>
          <p:cNvPr id="18" name="Graphic 17">
            <a:extLst>
              <a:ext uri="{FF2B5EF4-FFF2-40B4-BE49-F238E27FC236}">
                <a16:creationId xmlns:a16="http://schemas.microsoft.com/office/drawing/2014/main" id="{974E1B57-E277-47E1-8BA7-D02632846FB9}"/>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1902372"/>
            <a:ext cx="333196" cy="333196"/>
          </a:xfrm>
          <a:prstGeom prst="rect">
            <a:avLst/>
          </a:prstGeom>
        </p:spPr>
      </p:pic>
      <p:sp>
        <p:nvSpPr>
          <p:cNvPr id="22" name="TextBox 21">
            <a:extLst>
              <a:ext uri="{FF2B5EF4-FFF2-40B4-BE49-F238E27FC236}">
                <a16:creationId xmlns:a16="http://schemas.microsoft.com/office/drawing/2014/main" id="{28AA2EC5-D5B7-49CC-992E-9DFD7B682F40}"/>
              </a:ext>
            </a:extLst>
          </p:cNvPr>
          <p:cNvSpPr txBox="1"/>
          <p:nvPr/>
        </p:nvSpPr>
        <p:spPr>
          <a:xfrm>
            <a:off x="1021479" y="2616624"/>
            <a:ext cx="6309360" cy="830997"/>
          </a:xfrm>
          <a:prstGeom prst="rect">
            <a:avLst/>
          </a:prstGeom>
          <a:noFill/>
        </p:spPr>
        <p:txBody>
          <a:bodyPr wrap="square" rtlCol="0" anchor="ctr">
            <a:spAutoFit/>
          </a:bodyPr>
          <a:lstStyle/>
          <a:p>
            <a:pPr lvl="0">
              <a:buClr>
                <a:srgbClr val="69EEF0"/>
              </a:buClr>
              <a:buSzPct val="150000"/>
              <a:defRPr/>
            </a:pPr>
            <a:r>
              <a:rPr lang="en-US" sz="2400" b="1" dirty="0">
                <a:solidFill>
                  <a:schemeClr val="accent4">
                    <a:lumMod val="60000"/>
                    <a:lumOff val="40000"/>
                  </a:schemeClr>
                </a:solidFill>
              </a:rPr>
              <a:t>Constructors</a:t>
            </a:r>
            <a:r>
              <a:rPr lang="en-US" sz="2400" dirty="0">
                <a:solidFill>
                  <a:srgbClr val="FFFFFF"/>
                </a:solidFill>
              </a:rPr>
              <a:t> are invoked on object creation.</a:t>
            </a:r>
          </a:p>
        </p:txBody>
      </p:sp>
      <p:pic>
        <p:nvPicPr>
          <p:cNvPr id="25" name="Graphic 24">
            <a:extLst>
              <a:ext uri="{FF2B5EF4-FFF2-40B4-BE49-F238E27FC236}">
                <a16:creationId xmlns:a16="http://schemas.microsoft.com/office/drawing/2014/main" id="{30DD04B9-2710-4438-9AAC-59512552C328}"/>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2865524"/>
            <a:ext cx="333196" cy="333196"/>
          </a:xfrm>
          <a:prstGeom prst="rect">
            <a:avLst/>
          </a:prstGeom>
        </p:spPr>
      </p:pic>
      <p:pic>
        <p:nvPicPr>
          <p:cNvPr id="31" name="Graphic 30">
            <a:extLst>
              <a:ext uri="{FF2B5EF4-FFF2-40B4-BE49-F238E27FC236}">
                <a16:creationId xmlns:a16="http://schemas.microsoft.com/office/drawing/2014/main" id="{04B23A37-122C-416A-8A1F-F39AE2990E82}"/>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5548402"/>
            <a:ext cx="333196" cy="333196"/>
          </a:xfrm>
          <a:prstGeom prst="rect">
            <a:avLst/>
          </a:prstGeom>
        </p:spPr>
      </p:pic>
      <p:sp>
        <p:nvSpPr>
          <p:cNvPr id="28" name="TextBox 27">
            <a:extLst>
              <a:ext uri="{FF2B5EF4-FFF2-40B4-BE49-F238E27FC236}">
                <a16:creationId xmlns:a16="http://schemas.microsoft.com/office/drawing/2014/main" id="{ACE10424-C9E9-4678-8E7D-7FCE713E7144}"/>
              </a:ext>
            </a:extLst>
          </p:cNvPr>
          <p:cNvSpPr txBox="1"/>
          <p:nvPr/>
        </p:nvSpPr>
        <p:spPr>
          <a:xfrm>
            <a:off x="1021479" y="3764442"/>
            <a:ext cx="6309360" cy="830997"/>
          </a:xfrm>
          <a:prstGeom prst="rect">
            <a:avLst/>
          </a:prstGeom>
          <a:noFill/>
        </p:spPr>
        <p:txBody>
          <a:bodyPr wrap="square" rtlCol="0" anchor="ctr">
            <a:spAutoFit/>
          </a:bodyPr>
          <a:lstStyle/>
          <a:p>
            <a:pPr lvl="0">
              <a:buClr>
                <a:srgbClr val="69EEF0"/>
              </a:buClr>
              <a:buSzPct val="150000"/>
              <a:defRPr/>
            </a:pPr>
            <a:r>
              <a:rPr lang="en-US" sz="2400" b="1" dirty="0">
                <a:solidFill>
                  <a:schemeClr val="accent4">
                    <a:lumMod val="60000"/>
                    <a:lumOff val="40000"/>
                  </a:schemeClr>
                </a:solidFill>
              </a:rPr>
              <a:t>Destructors</a:t>
            </a:r>
            <a:r>
              <a:rPr lang="en-US" sz="2400" dirty="0">
                <a:solidFill>
                  <a:srgbClr val="FFFFFF"/>
                </a:solidFill>
              </a:rPr>
              <a:t> are invoked when objects fall out of scope.</a:t>
            </a:r>
          </a:p>
        </p:txBody>
      </p:sp>
      <p:pic>
        <p:nvPicPr>
          <p:cNvPr id="29" name="Graphic 28">
            <a:extLst>
              <a:ext uri="{FF2B5EF4-FFF2-40B4-BE49-F238E27FC236}">
                <a16:creationId xmlns:a16="http://schemas.microsoft.com/office/drawing/2014/main" id="{ADBDC006-4FFD-4184-8D26-47A75640FE87}"/>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4013342"/>
            <a:ext cx="333196" cy="333196"/>
          </a:xfrm>
          <a:prstGeom prst="rect">
            <a:avLst/>
          </a:prstGeom>
        </p:spPr>
      </p:pic>
      <p:sp>
        <p:nvSpPr>
          <p:cNvPr id="12" name="TextBox 11">
            <a:extLst>
              <a:ext uri="{FF2B5EF4-FFF2-40B4-BE49-F238E27FC236}">
                <a16:creationId xmlns:a16="http://schemas.microsoft.com/office/drawing/2014/main" id="{74078EB0-76D7-4786-9622-BCEF64ABC7D0}"/>
              </a:ext>
            </a:extLst>
          </p:cNvPr>
          <p:cNvSpPr txBox="1"/>
          <p:nvPr/>
        </p:nvSpPr>
        <p:spPr>
          <a:xfrm>
            <a:off x="1549869" y="4582570"/>
            <a:ext cx="5669280"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Or when they are deleted, with dynamic memory</a:t>
            </a:r>
          </a:p>
        </p:txBody>
      </p:sp>
      <p:sp>
        <p:nvSpPr>
          <p:cNvPr id="30" name="TextBox 29">
            <a:extLst>
              <a:ext uri="{FF2B5EF4-FFF2-40B4-BE49-F238E27FC236}">
                <a16:creationId xmlns:a16="http://schemas.microsoft.com/office/drawing/2014/main" id="{250F3FEC-DF92-4A24-BED0-7451F9AE626F}"/>
              </a:ext>
            </a:extLst>
          </p:cNvPr>
          <p:cNvSpPr txBox="1"/>
          <p:nvPr/>
        </p:nvSpPr>
        <p:spPr>
          <a:xfrm>
            <a:off x="1021479" y="5299501"/>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details of each of those steps depends on the class.</a:t>
            </a:r>
          </a:p>
        </p:txBody>
      </p:sp>
      <p:cxnSp>
        <p:nvCxnSpPr>
          <p:cNvPr id="13" name="Connector: Elbow 12">
            <a:extLst>
              <a:ext uri="{FF2B5EF4-FFF2-40B4-BE49-F238E27FC236}">
                <a16:creationId xmlns:a16="http://schemas.microsoft.com/office/drawing/2014/main" id="{60753F75-A8B0-4838-9DC7-3DCBE8AF6CB4}"/>
              </a:ext>
              <a:ext uri="{C183D7F6-B498-43B3-948B-1728B52AA6E4}">
                <adec:decorative xmlns:adec="http://schemas.microsoft.com/office/drawing/2017/decorative" val="1"/>
              </a:ext>
            </a:extLst>
          </p:cNvPr>
          <p:cNvCxnSpPr>
            <a:cxnSpLocks/>
            <a:stCxn id="12" idx="1"/>
          </p:cNvCxnSpPr>
          <p:nvPr/>
        </p:nvCxnSpPr>
        <p:spPr>
          <a:xfrm rot="10800000">
            <a:off x="1219201" y="4595439"/>
            <a:ext cx="330669" cy="187186"/>
          </a:xfrm>
          <a:prstGeom prst="bentConnector3">
            <a:avLst>
              <a:gd name="adj1" fmla="val 101850"/>
            </a:avLst>
          </a:prstGeom>
          <a:ln w="127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7948052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par>
                                <p:cTn id="19" presetID="10" presetClass="entr" presetSubtype="0" fill="hold" nodeType="with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500"/>
                                        <p:tgtEl>
                                          <p:spTgt spid="13"/>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500"/>
                                        <p:tgtEl>
                                          <p:spTgt spid="12"/>
                                        </p:tgtEl>
                                      </p:cBhvr>
                                    </p:animEffect>
                                  </p:childTnLst>
                                </p:cTn>
                              </p:par>
                            </p:childTnLst>
                          </p:cTn>
                        </p:par>
                      </p:childTnLst>
                    </p:cTn>
                  </p:par>
                  <p:par>
                    <p:cTn id="25" fill="hold">
                      <p:stCondLst>
                        <p:cond delay="indefinite"/>
                      </p:stCondLst>
                      <p:childTnLst>
                        <p:par>
                          <p:cTn id="26" fill="hold">
                            <p:stCondLst>
                              <p:cond delay="0"/>
                            </p:stCondLst>
                            <p:childTnLst>
                              <p:par>
                                <p:cTn id="27" presetID="10" presetClass="entr" presetSubtype="0" fill="hold" nodeType="clickEffect">
                                  <p:stCondLst>
                                    <p:cond delay="0"/>
                                  </p:stCondLst>
                                  <p:childTnLst>
                                    <p:set>
                                      <p:cBhvr>
                                        <p:cTn id="28" dur="1" fill="hold">
                                          <p:stCondLst>
                                            <p:cond delay="0"/>
                                          </p:stCondLst>
                                        </p:cTn>
                                        <p:tgtEl>
                                          <p:spTgt spid="31"/>
                                        </p:tgtEl>
                                        <p:attrNameLst>
                                          <p:attrName>style.visibility</p:attrName>
                                        </p:attrNameLst>
                                      </p:cBhvr>
                                      <p:to>
                                        <p:strVal val="visible"/>
                                      </p:to>
                                    </p:set>
                                    <p:animEffect transition="in" filter="fade">
                                      <p:cBhvr>
                                        <p:cTn id="29" dur="500"/>
                                        <p:tgtEl>
                                          <p:spTgt spid="31"/>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8" grpId="0"/>
      <p:bldP spid="12" grpId="0"/>
      <p:bldP spid="30"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Welcome!</a:t>
            </a:r>
          </a:p>
        </p:txBody>
      </p:sp>
      <p:pic>
        <p:nvPicPr>
          <p:cNvPr id="25" name="Content Placeholder 5">
            <a:extLst>
              <a:ext uri="{FF2B5EF4-FFF2-40B4-BE49-F238E27FC236}">
                <a16:creationId xmlns:a16="http://schemas.microsoft.com/office/drawing/2014/main" id="{2786F030-A07E-4A04-A39B-BBDA57B7207E}"/>
              </a:ext>
              <a:ext uri="{C183D7F6-B498-43B3-948B-1728B52AA6E4}">
                <adec:decorative xmlns:adec="http://schemas.microsoft.com/office/drawing/2017/decorative" val="1"/>
              </a:ext>
            </a:extLst>
          </p:cNvPr>
          <p:cNvPicPr>
            <a:picLocks noGrp="1" noChangeAspect="1"/>
          </p:cNvPicPr>
          <p:nvPr>
            <p:ph sz="quarter" idx="12"/>
          </p:nvPr>
        </p:nvPicPr>
        <p:blipFill rotWithShape="1">
          <a:blip r:embed="rId4" cstate="print">
            <a:extLst>
              <a:ext uri="{28A0092B-C50C-407E-A947-70E740481C1C}">
                <a14:useLocalDpi xmlns:a14="http://schemas.microsoft.com/office/drawing/2010/main" val="0"/>
              </a:ext>
            </a:extLst>
          </a:blip>
          <a:srcRect l="2590" t="14798" r="64940" b="15491"/>
          <a:stretch/>
        </p:blipFill>
        <p:spPr>
          <a:xfrm>
            <a:off x="609600" y="1600200"/>
            <a:ext cx="3657600" cy="4572000"/>
          </a:xfrm>
        </p:spPr>
      </p:pic>
      <p:sp>
        <p:nvSpPr>
          <p:cNvPr id="6" name="Rectangle 5">
            <a:extLst>
              <a:ext uri="{FF2B5EF4-FFF2-40B4-BE49-F238E27FC236}">
                <a16:creationId xmlns:a16="http://schemas.microsoft.com/office/drawing/2014/main" id="{7116F742-CC0C-4C5B-ABF9-90C3FEA8F87D}"/>
              </a:ext>
              <a:ext uri="{C183D7F6-B498-43B3-948B-1728B52AA6E4}">
                <adec:decorative xmlns:adec="http://schemas.microsoft.com/office/drawing/2017/decorative" val="1"/>
              </a:ext>
            </a:extLst>
          </p:cNvPr>
          <p:cNvSpPr>
            <a:spLocks/>
          </p:cNvSpPr>
          <p:nvPr/>
        </p:nvSpPr>
        <p:spPr>
          <a:xfrm>
            <a:off x="4620706" y="1600200"/>
            <a:ext cx="6961696"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a:ea typeface="+mn-ea"/>
                <a:cs typeface="+mn-cs"/>
              </a:rPr>
              <a:t>Placeholder for the instructor’s welcome message. Video team, please insert the instructor’s video here.</a:t>
            </a:r>
          </a:p>
        </p:txBody>
      </p:sp>
    </p:spTree>
    <p:custDataLst>
      <p:tags r:id="rId1"/>
    </p:custDataLst>
    <p:extLst>
      <p:ext uri="{BB962C8B-B14F-4D97-AF65-F5344CB8AC3E}">
        <p14:creationId xmlns:p14="http://schemas.microsoft.com/office/powerpoint/2010/main" val="20848219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Conclusion</a:t>
            </a:r>
          </a:p>
        </p:txBody>
      </p:sp>
      <p:pic>
        <p:nvPicPr>
          <p:cNvPr id="25" name="Content Placeholder 5">
            <a:extLst>
              <a:ext uri="{FF2B5EF4-FFF2-40B4-BE49-F238E27FC236}">
                <a16:creationId xmlns:a16="http://schemas.microsoft.com/office/drawing/2014/main" id="{2786F030-A07E-4A04-A39B-BBDA57B7207E}"/>
              </a:ext>
              <a:ext uri="{C183D7F6-B498-43B3-948B-1728B52AA6E4}">
                <adec:decorative xmlns:adec="http://schemas.microsoft.com/office/drawing/2017/decorative" val="1"/>
              </a:ext>
            </a:extLst>
          </p:cNvPr>
          <p:cNvPicPr>
            <a:picLocks noGrp="1" noChangeAspect="1"/>
          </p:cNvPicPr>
          <p:nvPr>
            <p:ph sz="quarter" idx="12"/>
          </p:nvPr>
        </p:nvPicPr>
        <p:blipFill rotWithShape="1">
          <a:blip r:embed="rId4" cstate="print">
            <a:extLst>
              <a:ext uri="{28A0092B-C50C-407E-A947-70E740481C1C}">
                <a14:useLocalDpi xmlns:a14="http://schemas.microsoft.com/office/drawing/2010/main" val="0"/>
              </a:ext>
            </a:extLst>
          </a:blip>
          <a:srcRect l="2590" t="14798" r="64940" b="15491"/>
          <a:stretch/>
        </p:blipFill>
        <p:spPr>
          <a:xfrm>
            <a:off x="609600" y="1600200"/>
            <a:ext cx="3657600" cy="4572000"/>
          </a:xfrm>
        </p:spPr>
      </p:pic>
      <p:sp>
        <p:nvSpPr>
          <p:cNvPr id="6" name="Rectangle 5">
            <a:extLst>
              <a:ext uri="{FF2B5EF4-FFF2-40B4-BE49-F238E27FC236}">
                <a16:creationId xmlns:a16="http://schemas.microsoft.com/office/drawing/2014/main" id="{7116F742-CC0C-4C5B-ABF9-90C3FEA8F87D}"/>
              </a:ext>
              <a:ext uri="{C183D7F6-B498-43B3-948B-1728B52AA6E4}">
                <adec:decorative xmlns:adec="http://schemas.microsoft.com/office/drawing/2017/decorative" val="1"/>
              </a:ext>
            </a:extLst>
          </p:cNvPr>
          <p:cNvSpPr>
            <a:spLocks/>
          </p:cNvSpPr>
          <p:nvPr/>
        </p:nvSpPr>
        <p:spPr>
          <a:xfrm>
            <a:off x="4620706" y="1600200"/>
            <a:ext cx="6961696"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a:ea typeface="+mn-ea"/>
                <a:cs typeface="+mn-cs"/>
              </a:rPr>
              <a:t>Placeholder for the instructor’s welcome message. Video team, please insert the instructor’s video here.</a:t>
            </a:r>
          </a:p>
        </p:txBody>
      </p:sp>
    </p:spTree>
    <p:custDataLst>
      <p:tags r:id="rId1"/>
    </p:custDataLst>
    <p:extLst>
      <p:ext uri="{BB962C8B-B14F-4D97-AF65-F5344CB8AC3E}">
        <p14:creationId xmlns:p14="http://schemas.microsoft.com/office/powerpoint/2010/main" val="148847151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F47F-9C2F-2843-B6C2-7673DF1D772B}"/>
              </a:ext>
            </a:extLst>
          </p:cNvPr>
          <p:cNvSpPr>
            <a:spLocks noGrp="1"/>
          </p:cNvSpPr>
          <p:nvPr>
            <p:ph type="title"/>
          </p:nvPr>
        </p:nvSpPr>
        <p:spPr/>
        <p:txBody>
          <a:bodyPr/>
          <a:lstStyle/>
          <a:p>
            <a:r>
              <a:rPr lang="en-US" dirty="0"/>
              <a:t>Thank you for watching.</a:t>
            </a:r>
          </a:p>
        </p:txBody>
      </p:sp>
    </p:spTree>
    <p:custDataLst>
      <p:tags r:id="rId1"/>
    </p:custDataLst>
    <p:extLst>
      <p:ext uri="{BB962C8B-B14F-4D97-AF65-F5344CB8AC3E}">
        <p14:creationId xmlns:p14="http://schemas.microsoft.com/office/powerpoint/2010/main" val="204792428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Objects Should Be Initialized Before Use</a:t>
            </a:r>
          </a:p>
        </p:txBody>
      </p:sp>
      <p:sp>
        <p:nvSpPr>
          <p:cNvPr id="40" name="Rectangle 39">
            <a:extLst>
              <a:ext uri="{FF2B5EF4-FFF2-40B4-BE49-F238E27FC236}">
                <a16:creationId xmlns:a16="http://schemas.microsoft.com/office/drawing/2014/main" id="{CD137E5E-C390-4A04-B7D5-31EEC2974B91}"/>
              </a:ext>
            </a:extLst>
          </p:cNvPr>
          <p:cNvSpPr/>
          <p:nvPr/>
        </p:nvSpPr>
        <p:spPr>
          <a:xfrm>
            <a:off x="1409604" y="1600200"/>
            <a:ext cx="5837323" cy="45720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rgbClr val="0000FF"/>
                </a:solidFill>
                <a:latin typeface="Consolas" panose="020B0609020204030204" pitchFamily="49" charset="0"/>
              </a:rPr>
              <a:t>class</a:t>
            </a:r>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Widget</a:t>
            </a:r>
          </a:p>
          <a:p>
            <a:pPr defTabSz="457200"/>
            <a:r>
              <a:rPr lang="en-US" sz="1600" dirty="0">
                <a:solidFill>
                  <a:srgbClr val="000000"/>
                </a:solidFill>
                <a:latin typeface="Consolas" panose="020B0609020204030204" pitchFamily="49" charset="0"/>
              </a:rPr>
              <a:t>{</a:t>
            </a:r>
          </a:p>
          <a:p>
            <a:pPr defTabSz="457200"/>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string</a:t>
            </a:r>
            <a:r>
              <a:rPr lang="en-US" sz="1600" dirty="0">
                <a:solidFill>
                  <a:srgbClr val="000000"/>
                </a:solidFill>
                <a:latin typeface="Consolas" panose="020B0609020204030204" pitchFamily="49" charset="0"/>
              </a:rPr>
              <a:t> name;</a:t>
            </a:r>
          </a:p>
          <a:p>
            <a:pPr defTabSz="457200"/>
            <a:r>
              <a:rPr lang="en-US" sz="1600" dirty="0">
                <a:solidFill>
                  <a:srgbClr val="0000FF"/>
                </a:solidFill>
                <a:latin typeface="Consolas" panose="020B0609020204030204" pitchFamily="49" charset="0"/>
              </a:rPr>
              <a:t>public</a:t>
            </a:r>
            <a:r>
              <a:rPr lang="en-US" sz="1600" dirty="0">
                <a:solidFill>
                  <a:srgbClr val="000000"/>
                </a:solidFill>
                <a:latin typeface="Consolas" panose="020B0609020204030204" pitchFamily="49" charset="0"/>
              </a:rPr>
              <a:t>:</a:t>
            </a:r>
          </a:p>
          <a:p>
            <a:pPr defTabSz="457200"/>
            <a:r>
              <a:rPr lang="en-US" sz="1600" dirty="0">
                <a:solidFill>
                  <a:srgbClr val="008000"/>
                </a:solidFill>
                <a:latin typeface="Consolas" panose="020B0609020204030204" pitchFamily="49" charset="0"/>
              </a:rPr>
              <a:t>	// MUST call this function right away, or else!</a:t>
            </a:r>
            <a:endParaRPr lang="en-US" sz="1600" dirty="0">
              <a:solidFill>
                <a:srgbClr val="000000"/>
              </a:solidFill>
              <a:latin typeface="Consolas" panose="020B0609020204030204" pitchFamily="49" charset="0"/>
            </a:endParaRPr>
          </a:p>
          <a:p>
            <a:pPr defTabSz="457200">
              <a:tabLst>
                <a:tab pos="457200" algn="l"/>
              </a:tabLst>
            </a:pPr>
            <a:r>
              <a:rPr lang="en-US" sz="1600" dirty="0">
                <a:solidFill>
                  <a:srgbClr val="0000FF"/>
                </a:solidFill>
                <a:latin typeface="Consolas" panose="020B0609020204030204" pitchFamily="49" charset="0"/>
              </a:rPr>
              <a:t>	void</a:t>
            </a:r>
            <a:r>
              <a:rPr lang="en-US" sz="1600" dirty="0">
                <a:solidFill>
                  <a:srgbClr val="000000"/>
                </a:solidFill>
                <a:latin typeface="Consolas" panose="020B0609020204030204" pitchFamily="49" charset="0"/>
              </a:rPr>
              <a:t> Initialize(</a:t>
            </a:r>
            <a:r>
              <a:rPr lang="en-US" sz="1600" dirty="0">
                <a:solidFill>
                  <a:schemeClr val="accent3"/>
                </a:solidFill>
                <a:latin typeface="Consolas" panose="020B0609020204030204" pitchFamily="49" charset="0"/>
              </a:rPr>
              <a:t>string</a:t>
            </a:r>
            <a:r>
              <a:rPr lang="en-US" sz="1600" dirty="0">
                <a:solidFill>
                  <a:srgbClr val="000000"/>
                </a:solidFill>
                <a:latin typeface="Consolas" panose="020B0609020204030204" pitchFamily="49" charset="0"/>
              </a:rPr>
              <a:t> </a:t>
            </a:r>
            <a:r>
              <a:rPr lang="en-US" sz="1600" dirty="0" err="1">
                <a:solidFill>
                  <a:schemeClr val="accent3">
                    <a:lumMod val="75000"/>
                  </a:schemeClr>
                </a:solidFill>
                <a:latin typeface="Consolas" panose="020B0609020204030204" pitchFamily="49" charset="0"/>
              </a:rPr>
              <a:t>widgetName</a:t>
            </a:r>
            <a:r>
              <a:rPr lang="en-US" sz="1600" dirty="0">
                <a:solidFill>
                  <a:srgbClr val="000000"/>
                </a:solidFill>
                <a:latin typeface="Consolas" panose="020B0609020204030204" pitchFamily="49" charset="0"/>
              </a:rPr>
              <a:t>);</a:t>
            </a:r>
          </a:p>
          <a:p>
            <a:pPr defTabSz="457200">
              <a:tabLst>
                <a:tab pos="457200" algn="l"/>
              </a:tabLst>
            </a:pPr>
            <a:r>
              <a:rPr lang="en-US" sz="1600" dirty="0">
                <a:solidFill>
                  <a:srgbClr val="000000"/>
                </a:solidFill>
                <a:latin typeface="Consolas" panose="020B0609020204030204" pitchFamily="49" charset="0"/>
              </a:rPr>
              <a:t>	{</a:t>
            </a:r>
          </a:p>
          <a:p>
            <a:pPr defTabSz="457200">
              <a:tabLst>
                <a:tab pos="457200" algn="l"/>
              </a:tabLst>
            </a:pPr>
            <a:r>
              <a:rPr lang="en-US" sz="1600" dirty="0">
                <a:solidFill>
                  <a:srgbClr val="000000"/>
                </a:solidFill>
                <a:latin typeface="Consolas" panose="020B0609020204030204" pitchFamily="49" charset="0"/>
              </a:rPr>
              <a:t>		name = </a:t>
            </a:r>
            <a:r>
              <a:rPr lang="en-US" sz="1600" dirty="0" err="1">
                <a:solidFill>
                  <a:schemeClr val="accent3">
                    <a:lumMod val="75000"/>
                  </a:schemeClr>
                </a:solidFill>
                <a:latin typeface="Consolas" panose="020B0609020204030204" pitchFamily="49" charset="0"/>
              </a:rPr>
              <a:t>widgetName</a:t>
            </a: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a:t>
            </a:r>
            <a:br>
              <a:rPr lang="en-US" sz="1600" dirty="0">
                <a:solidFill>
                  <a:srgbClr val="008000"/>
                </a:solidFill>
                <a:latin typeface="Consolas" panose="020B0609020204030204" pitchFamily="49" charset="0"/>
              </a:rPr>
            </a:br>
            <a:r>
              <a:rPr lang="en-US" sz="1600" dirty="0">
                <a:solidFill>
                  <a:srgbClr val="008000"/>
                </a:solidFill>
                <a:latin typeface="Consolas" panose="020B0609020204030204" pitchFamily="49" charset="0"/>
              </a:rPr>
              <a:t>	</a:t>
            </a:r>
            <a:r>
              <a:rPr lang="en-US" sz="1600" dirty="0">
                <a:solidFill>
                  <a:srgbClr val="0000FF"/>
                </a:solidFill>
                <a:latin typeface="Consolas" panose="020B0609020204030204" pitchFamily="49" charset="0"/>
              </a:rPr>
              <a:t>void</a:t>
            </a:r>
            <a:r>
              <a:rPr lang="en-US" sz="1600" dirty="0">
                <a:solidFill>
                  <a:srgbClr val="008000"/>
                </a:solidFill>
                <a:latin typeface="Consolas" panose="020B0609020204030204" pitchFamily="49" charset="0"/>
              </a:rPr>
              <a:t> </a:t>
            </a:r>
            <a:r>
              <a:rPr lang="en-US" sz="1600" dirty="0">
                <a:solidFill>
                  <a:srgbClr val="000000"/>
                </a:solidFill>
                <a:latin typeface="Consolas" panose="020B0609020204030204" pitchFamily="49" charset="0"/>
              </a:rPr>
              <a:t>DoSomething()</a:t>
            </a:r>
          </a:p>
          <a:p>
            <a:pPr defTabSz="457200">
              <a:tabLst>
                <a:tab pos="457200" algn="l"/>
              </a:tabLst>
            </a:pPr>
            <a:r>
              <a:rPr lang="en-US" sz="1600" dirty="0">
                <a:solidFill>
                  <a:srgbClr val="000000"/>
                </a:solidFill>
                <a:latin typeface="Consolas" panose="020B0609020204030204" pitchFamily="49" charset="0"/>
              </a:rPr>
              <a:t>	{</a:t>
            </a:r>
          </a:p>
          <a:p>
            <a:pPr defTabSz="457200">
              <a:tabLst>
                <a:tab pos="457200" algn="l"/>
              </a:tabLst>
            </a:pP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cout</a:t>
            </a:r>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&lt;&lt;</a:t>
            </a:r>
            <a:r>
              <a:rPr lang="en-US" sz="1600" dirty="0">
                <a:solidFill>
                  <a:srgbClr val="000000"/>
                </a:solidFill>
                <a:latin typeface="Consolas" panose="020B0609020204030204" pitchFamily="49" charset="0"/>
              </a:rPr>
              <a:t> name </a:t>
            </a:r>
            <a:r>
              <a:rPr lang="en-US" sz="1600" dirty="0">
                <a:solidFill>
                  <a:schemeClr val="accent3"/>
                </a:solidFill>
                <a:latin typeface="Consolas" panose="020B0609020204030204" pitchFamily="49" charset="0"/>
              </a:rPr>
              <a:t>&lt;&lt;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endl</a:t>
            </a: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a:t>
            </a:r>
          </a:p>
          <a:p>
            <a:pPr defTabSz="457200"/>
            <a:r>
              <a:rPr lang="en-US" sz="1600" dirty="0">
                <a:solidFill>
                  <a:srgbClr val="000000"/>
                </a:solidFill>
                <a:latin typeface="Consolas" panose="020B0609020204030204" pitchFamily="49" charset="0"/>
              </a:rPr>
              <a:t>};</a:t>
            </a:r>
            <a:endParaRPr lang="en-US" sz="1600"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1309423" y="1600200"/>
            <a:ext cx="100182" cy="4572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7" name="Rectangle 6">
            <a:extLst>
              <a:ext uri="{FF2B5EF4-FFF2-40B4-BE49-F238E27FC236}">
                <a16:creationId xmlns:a16="http://schemas.microsoft.com/office/drawing/2014/main" id="{C4B7928D-F9E0-43C2-9942-B24100CC88D9}"/>
              </a:ext>
            </a:extLst>
          </p:cNvPr>
          <p:cNvSpPr/>
          <p:nvPr/>
        </p:nvSpPr>
        <p:spPr>
          <a:xfrm>
            <a:off x="7682177" y="1600200"/>
            <a:ext cx="3200400" cy="21031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rgbClr val="008000"/>
                </a:solidFill>
                <a:latin typeface="Consolas" panose="020B0609020204030204" pitchFamily="49" charset="0"/>
              </a:rPr>
              <a:t>// Proper usage</a:t>
            </a:r>
            <a:endParaRPr lang="en-US" sz="1600" dirty="0">
              <a:solidFill>
                <a:srgbClr val="0000FF"/>
              </a:solidFill>
              <a:latin typeface="Consolas" panose="020B0609020204030204" pitchFamily="49" charset="0"/>
            </a:endParaRPr>
          </a:p>
          <a:p>
            <a:pPr defTabSz="457200"/>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main()</a:t>
            </a:r>
          </a:p>
          <a:p>
            <a:pPr defTabSz="457200"/>
            <a:r>
              <a:rPr lang="en-US" sz="1600" dirty="0">
                <a:solidFill>
                  <a:srgbClr val="000000"/>
                </a:solidFill>
                <a:latin typeface="Consolas" panose="020B0609020204030204" pitchFamily="49" charset="0"/>
              </a:rPr>
              <a:t>{</a:t>
            </a:r>
          </a:p>
          <a:p>
            <a:pPr defTabSz="457200"/>
            <a:r>
              <a:rPr lang="en-US" sz="1600" dirty="0">
                <a:solidFill>
                  <a:srgbClr val="2B91AF"/>
                </a:solidFill>
                <a:latin typeface="Consolas" panose="020B0609020204030204" pitchFamily="49" charset="0"/>
              </a:rPr>
              <a:t>	</a:t>
            </a:r>
            <a:r>
              <a:rPr lang="en-US" sz="1600" dirty="0">
                <a:solidFill>
                  <a:schemeClr val="accent3"/>
                </a:solidFill>
                <a:latin typeface="Consolas" panose="020B0609020204030204" pitchFamily="49" charset="0"/>
              </a:rPr>
              <a:t>Widget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widget</a:t>
            </a:r>
            <a:r>
              <a:rPr lang="en-US" sz="1600" dirty="0">
                <a:solidFill>
                  <a:srgbClr val="000000"/>
                </a:solidFill>
                <a:latin typeface="Consolas" panose="020B0609020204030204" pitchFamily="49" charset="0"/>
              </a:rPr>
              <a:t>;</a:t>
            </a:r>
          </a:p>
          <a:p>
            <a:pPr defTabSz="457200"/>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widget.Initialize</a:t>
            </a:r>
            <a:r>
              <a:rPr lang="en-US" sz="1600" dirty="0">
                <a:solidFill>
                  <a:srgbClr val="000000"/>
                </a:solidFill>
                <a:latin typeface="Consolas" panose="020B0609020204030204" pitchFamily="49" charset="0"/>
              </a:rPr>
              <a:t>();</a:t>
            </a:r>
          </a:p>
          <a:p>
            <a:pPr defTabSz="457200"/>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widget.DoSomething</a:t>
            </a:r>
            <a:r>
              <a:rPr lang="en-US" sz="1600" dirty="0">
                <a:solidFill>
                  <a:srgbClr val="000000"/>
                </a:solidFill>
                <a:latin typeface="Consolas" panose="020B0609020204030204" pitchFamily="49" charset="0"/>
              </a:rPr>
              <a:t>();</a:t>
            </a:r>
          </a:p>
          <a:p>
            <a:pPr defTabSz="457200"/>
            <a:r>
              <a:rPr lang="en-US" sz="1600" dirty="0">
                <a:solidFill>
                  <a:srgbClr val="0000FF"/>
                </a:solidFill>
                <a:latin typeface="Consolas" panose="020B0609020204030204" pitchFamily="49" charset="0"/>
              </a:rPr>
              <a:t>	return</a:t>
            </a:r>
            <a:r>
              <a:rPr lang="en-US" sz="1600" dirty="0">
                <a:solidFill>
                  <a:srgbClr val="000000"/>
                </a:solidFill>
                <a:latin typeface="Consolas" panose="020B0609020204030204" pitchFamily="49" charset="0"/>
              </a:rPr>
              <a:t> 0;</a:t>
            </a:r>
          </a:p>
          <a:p>
            <a:pPr defTabSz="457200"/>
            <a:r>
              <a:rPr lang="en-US" sz="1600" dirty="0">
                <a:solidFill>
                  <a:srgbClr val="000000"/>
                </a:solidFill>
                <a:latin typeface="Consolas" panose="020B0609020204030204" pitchFamily="49" charset="0"/>
              </a:rPr>
              <a:t>}</a:t>
            </a:r>
            <a:endParaRPr lang="en-US" sz="1600" dirty="0"/>
          </a:p>
        </p:txBody>
      </p:sp>
      <p:sp>
        <p:nvSpPr>
          <p:cNvPr id="8" name="Rectangle 7">
            <a:extLst>
              <a:ext uri="{FF2B5EF4-FFF2-40B4-BE49-F238E27FC236}">
                <a16:creationId xmlns:a16="http://schemas.microsoft.com/office/drawing/2014/main" id="{14B0AF26-E013-44A7-B523-547507B2C987}"/>
              </a:ext>
              <a:ext uri="{C183D7F6-B498-43B3-948B-1728B52AA6E4}">
                <adec:decorative xmlns:adec="http://schemas.microsoft.com/office/drawing/2017/decorative" val="1"/>
              </a:ext>
            </a:extLst>
          </p:cNvPr>
          <p:cNvSpPr>
            <a:spLocks/>
          </p:cNvSpPr>
          <p:nvPr/>
        </p:nvSpPr>
        <p:spPr>
          <a:xfrm>
            <a:off x="7581997" y="1600200"/>
            <a:ext cx="100182" cy="21031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4" name="Rectangle 13">
            <a:extLst>
              <a:ext uri="{FF2B5EF4-FFF2-40B4-BE49-F238E27FC236}">
                <a16:creationId xmlns:a16="http://schemas.microsoft.com/office/drawing/2014/main" id="{E987F29F-7DB4-4EAE-A829-4A40F7B895D0}"/>
              </a:ext>
            </a:extLst>
          </p:cNvPr>
          <p:cNvSpPr/>
          <p:nvPr/>
        </p:nvSpPr>
        <p:spPr>
          <a:xfrm>
            <a:off x="7682177" y="3794760"/>
            <a:ext cx="3200400" cy="23774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600" dirty="0">
                <a:solidFill>
                  <a:srgbClr val="008000"/>
                </a:solidFill>
                <a:latin typeface="Consolas" panose="020B0609020204030204" pitchFamily="49" charset="0"/>
              </a:rPr>
              <a:t>// What if we forget…?</a:t>
            </a:r>
          </a:p>
          <a:p>
            <a:pPr defTabSz="457200"/>
            <a:r>
              <a:rPr lang="en-US" sz="1600" dirty="0">
                <a:solidFill>
                  <a:srgbClr val="0000FF"/>
                </a:solidFill>
                <a:latin typeface="Consolas" panose="020B0609020204030204" pitchFamily="49" charset="0"/>
              </a:rPr>
              <a:t>int</a:t>
            </a:r>
            <a:r>
              <a:rPr lang="en-US" sz="1600" dirty="0">
                <a:solidFill>
                  <a:srgbClr val="000000"/>
                </a:solidFill>
                <a:latin typeface="Consolas" panose="020B0609020204030204" pitchFamily="49" charset="0"/>
              </a:rPr>
              <a:t> main()</a:t>
            </a:r>
          </a:p>
          <a:p>
            <a:pPr defTabSz="457200"/>
            <a:r>
              <a:rPr lang="en-US" sz="1600" dirty="0">
                <a:solidFill>
                  <a:srgbClr val="000000"/>
                </a:solidFill>
                <a:latin typeface="Consolas" panose="020B0609020204030204" pitchFamily="49" charset="0"/>
              </a:rPr>
              <a:t>{</a:t>
            </a:r>
          </a:p>
          <a:p>
            <a:pPr defTabSz="457200"/>
            <a:r>
              <a:rPr lang="en-US" sz="1600" dirty="0">
                <a:solidFill>
                  <a:srgbClr val="2B91AF"/>
                </a:solidFill>
                <a:latin typeface="Consolas" panose="020B0609020204030204" pitchFamily="49" charset="0"/>
              </a:rPr>
              <a:t>	</a:t>
            </a:r>
            <a:r>
              <a:rPr lang="en-US" sz="1600" dirty="0">
                <a:solidFill>
                  <a:schemeClr val="accent3"/>
                </a:solidFill>
                <a:latin typeface="Consolas" panose="020B0609020204030204" pitchFamily="49" charset="0"/>
              </a:rPr>
              <a:t>Widget</a:t>
            </a:r>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widget</a:t>
            </a:r>
            <a:r>
              <a:rPr lang="en-US" sz="1600" dirty="0">
                <a:solidFill>
                  <a:srgbClr val="000000"/>
                </a:solidFill>
                <a:latin typeface="Consolas" panose="020B0609020204030204" pitchFamily="49" charset="0"/>
              </a:rPr>
              <a:t>;</a:t>
            </a:r>
          </a:p>
          <a:p>
            <a:pPr defTabSz="457200"/>
            <a:endParaRPr lang="en-US" sz="1600" dirty="0">
              <a:solidFill>
                <a:srgbClr val="000000"/>
              </a:solidFill>
              <a:latin typeface="Consolas" panose="020B0609020204030204" pitchFamily="49" charset="0"/>
            </a:endParaRPr>
          </a:p>
          <a:p>
            <a:pPr defTabSz="457200"/>
            <a:r>
              <a:rPr lang="en-US" sz="1600" dirty="0">
                <a:solidFill>
                  <a:srgbClr val="000000"/>
                </a:solidFill>
                <a:latin typeface="Consolas" panose="020B0609020204030204" pitchFamily="49" charset="0"/>
              </a:rPr>
              <a:t>	</a:t>
            </a:r>
            <a:r>
              <a:rPr lang="en-US" sz="1600" dirty="0">
                <a:solidFill>
                  <a:srgbClr val="008000"/>
                </a:solidFill>
                <a:latin typeface="Consolas" panose="020B0609020204030204" pitchFamily="49" charset="0"/>
              </a:rPr>
              <a:t>// What happens here?</a:t>
            </a:r>
            <a:endParaRPr lang="en-US" sz="1600" dirty="0">
              <a:solidFill>
                <a:srgbClr val="000000"/>
              </a:solidFill>
              <a:latin typeface="Consolas" panose="020B0609020204030204" pitchFamily="49" charset="0"/>
            </a:endParaRPr>
          </a:p>
          <a:p>
            <a:pPr defTabSz="457200"/>
            <a:r>
              <a:rPr lang="en-US" sz="1600" dirty="0">
                <a:solidFill>
                  <a:srgbClr val="000000"/>
                </a:solidFill>
                <a:latin typeface="Consolas" panose="020B0609020204030204" pitchFamily="49" charset="0"/>
              </a:rPr>
              <a:t>	</a:t>
            </a:r>
            <a:r>
              <a:rPr lang="en-US" sz="1600" dirty="0" err="1">
                <a:solidFill>
                  <a:srgbClr val="000000"/>
                </a:solidFill>
                <a:latin typeface="Consolas" panose="020B0609020204030204" pitchFamily="49" charset="0"/>
              </a:rPr>
              <a:t>widget.DoSomething</a:t>
            </a:r>
            <a:r>
              <a:rPr lang="en-US" sz="1600" dirty="0">
                <a:solidFill>
                  <a:srgbClr val="000000"/>
                </a:solidFill>
                <a:latin typeface="Consolas" panose="020B0609020204030204" pitchFamily="49" charset="0"/>
              </a:rPr>
              <a:t>(); </a:t>
            </a:r>
            <a:endParaRPr lang="en-US" sz="1600" dirty="0">
              <a:solidFill>
                <a:srgbClr val="008000"/>
              </a:solidFill>
              <a:latin typeface="Consolas" panose="020B0609020204030204" pitchFamily="49" charset="0"/>
            </a:endParaRPr>
          </a:p>
          <a:p>
            <a:pPr defTabSz="457200"/>
            <a:r>
              <a:rPr lang="en-US" sz="1600" dirty="0">
                <a:solidFill>
                  <a:srgbClr val="0000FF"/>
                </a:solidFill>
                <a:latin typeface="Consolas" panose="020B0609020204030204" pitchFamily="49" charset="0"/>
              </a:rPr>
              <a:t>	return</a:t>
            </a:r>
            <a:r>
              <a:rPr lang="en-US" sz="1600" dirty="0">
                <a:solidFill>
                  <a:srgbClr val="000000"/>
                </a:solidFill>
                <a:latin typeface="Consolas" panose="020B0609020204030204" pitchFamily="49" charset="0"/>
              </a:rPr>
              <a:t> 0;</a:t>
            </a:r>
          </a:p>
          <a:p>
            <a:pPr defTabSz="457200"/>
            <a:r>
              <a:rPr lang="en-US" sz="1600" dirty="0">
                <a:solidFill>
                  <a:srgbClr val="000000"/>
                </a:solidFill>
                <a:latin typeface="Consolas" panose="020B0609020204030204" pitchFamily="49" charset="0"/>
              </a:rPr>
              <a:t>}</a:t>
            </a:r>
            <a:endParaRPr lang="en-US" sz="1600" dirty="0"/>
          </a:p>
        </p:txBody>
      </p:sp>
      <p:sp>
        <p:nvSpPr>
          <p:cNvPr id="15" name="Rectangle 14">
            <a:extLst>
              <a:ext uri="{FF2B5EF4-FFF2-40B4-BE49-F238E27FC236}">
                <a16:creationId xmlns:a16="http://schemas.microsoft.com/office/drawing/2014/main" id="{1A83DCF7-7292-46E7-9F98-E1B39769F22C}"/>
              </a:ext>
              <a:ext uri="{C183D7F6-B498-43B3-948B-1728B52AA6E4}">
                <adec:decorative xmlns:adec="http://schemas.microsoft.com/office/drawing/2017/decorative" val="1"/>
              </a:ext>
            </a:extLst>
          </p:cNvPr>
          <p:cNvSpPr>
            <a:spLocks/>
          </p:cNvSpPr>
          <p:nvPr/>
        </p:nvSpPr>
        <p:spPr>
          <a:xfrm>
            <a:off x="7581997" y="3794760"/>
            <a:ext cx="100182" cy="23774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7" name="Freeform: Shape 16">
            <a:extLst>
              <a:ext uri="{FF2B5EF4-FFF2-40B4-BE49-F238E27FC236}">
                <a16:creationId xmlns:a16="http://schemas.microsoft.com/office/drawing/2014/main" id="{E01C1D89-4195-49C7-860B-978B74EFA0FD}"/>
              </a:ext>
            </a:extLst>
          </p:cNvPr>
          <p:cNvSpPr/>
          <p:nvPr/>
        </p:nvSpPr>
        <p:spPr>
          <a:xfrm rot="10800000" flipV="1">
            <a:off x="3572660" y="5479877"/>
            <a:ext cx="3383279" cy="82296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365760" rIns="182880" bIns="228600" rtlCol="0" anchor="ctr" anchorCtr="0">
            <a:noAutofit/>
          </a:bodyPr>
          <a:lstStyle/>
          <a:p>
            <a:r>
              <a:rPr lang="en-US" dirty="0">
                <a:solidFill>
                  <a:srgbClr val="000000"/>
                </a:solidFill>
                <a:cs typeface="Calibri" panose="020F0502020204030204" pitchFamily="34" charset="0"/>
              </a:rPr>
              <a:t>A way to guarantee that initialization would be helpful!</a:t>
            </a:r>
          </a:p>
        </p:txBody>
      </p:sp>
    </p:spTree>
    <p:custDataLst>
      <p:tags r:id="rId1"/>
    </p:custDataLst>
    <p:extLst>
      <p:ext uri="{BB962C8B-B14F-4D97-AF65-F5344CB8AC3E}">
        <p14:creationId xmlns:p14="http://schemas.microsoft.com/office/powerpoint/2010/main" val="243963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fade">
                                      <p:cBhvr>
                                        <p:cTn id="15" dur="500"/>
                                        <p:tgtEl>
                                          <p:spTgt spid="15"/>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4"/>
                                        </p:tgtEl>
                                        <p:attrNameLst>
                                          <p:attrName>style.visibility</p:attrName>
                                        </p:attrNameLst>
                                      </p:cBhvr>
                                      <p:to>
                                        <p:strVal val="visible"/>
                                      </p:to>
                                    </p:set>
                                    <p:animEffect transition="in" filter="fade">
                                      <p:cBhvr>
                                        <p:cTn id="18" dur="500"/>
                                        <p:tgtEl>
                                          <p:spTgt spid="14"/>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7"/>
                                        </p:tgtEl>
                                        <p:attrNameLst>
                                          <p:attrName>style.visibility</p:attrName>
                                        </p:attrNameLst>
                                      </p:cBhvr>
                                      <p:to>
                                        <p:strVal val="visible"/>
                                      </p:to>
                                    </p:set>
                                    <p:animEffect transition="in" filter="fade">
                                      <p:cBhvr>
                                        <p:cTn id="23"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4" grpId="0" animBg="1"/>
      <p:bldP spid="15" grpId="0" animBg="1"/>
      <p:bldP spid="17"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590931"/>
          </a:xfrm>
        </p:spPr>
        <p:txBody>
          <a:bodyPr/>
          <a:lstStyle/>
          <a:p>
            <a:r>
              <a:rPr lang="en-US" sz="3600" dirty="0">
                <a:solidFill>
                  <a:schemeClr val="bg1"/>
                </a:solidFill>
              </a:rPr>
              <a:t>Constructors</a:t>
            </a:r>
            <a:endParaRPr lang="en-US" dirty="0">
              <a:solidFill>
                <a:schemeClr val="bg1"/>
              </a:solidFill>
            </a:endParaRPr>
          </a:p>
        </p:txBody>
      </p:sp>
      <p:pic>
        <p:nvPicPr>
          <p:cNvPr id="12" name="Graphic 11">
            <a:extLst>
              <a:ext uri="{FF2B5EF4-FFF2-40B4-BE49-F238E27FC236}">
                <a16:creationId xmlns:a16="http://schemas.microsoft.com/office/drawing/2014/main" id="{0CAA3B9A-BF28-418F-9E97-388B5F64A46A}"/>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3350045"/>
            <a:ext cx="333196" cy="333196"/>
          </a:xfrm>
          <a:prstGeom prst="rect">
            <a:avLst/>
          </a:prstGeom>
        </p:spPr>
      </p:pic>
      <p:pic>
        <p:nvPicPr>
          <p:cNvPr id="13" name="Graphic 12">
            <a:extLst>
              <a:ext uri="{FF2B5EF4-FFF2-40B4-BE49-F238E27FC236}">
                <a16:creationId xmlns:a16="http://schemas.microsoft.com/office/drawing/2014/main" id="{ADB72734-2FE3-4EB3-A3E1-D7A930CC264D}"/>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2261017"/>
            <a:ext cx="333196" cy="333196"/>
          </a:xfrm>
          <a:prstGeom prst="rect">
            <a:avLst/>
          </a:prstGeom>
        </p:spPr>
      </p:pic>
      <p:pic>
        <p:nvPicPr>
          <p:cNvPr id="18" name="Graphic 17">
            <a:extLst>
              <a:ext uri="{FF2B5EF4-FFF2-40B4-BE49-F238E27FC236}">
                <a16:creationId xmlns:a16="http://schemas.microsoft.com/office/drawing/2014/main" id="{FF545D27-9053-4B3B-8DBA-8B48EC29A57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4439072"/>
            <a:ext cx="333196" cy="333196"/>
          </a:xfrm>
          <a:prstGeom prst="rect">
            <a:avLst/>
          </a:prstGeom>
        </p:spPr>
      </p:pic>
      <p:sp>
        <p:nvSpPr>
          <p:cNvPr id="21" name="Rectangle 20">
            <a:extLst>
              <a:ext uri="{FF2B5EF4-FFF2-40B4-BE49-F238E27FC236}">
                <a16:creationId xmlns:a16="http://schemas.microsoft.com/office/drawing/2014/main" id="{1655D2D1-DB14-4CE7-B22F-3F4EE2C3A7F8}"/>
              </a:ext>
            </a:extLst>
          </p:cNvPr>
          <p:cNvSpPr/>
          <p:nvPr/>
        </p:nvSpPr>
        <p:spPr>
          <a:xfrm>
            <a:off x="7099931" y="2550609"/>
            <a:ext cx="4480560" cy="265176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lvl="0" defTabSz="457200">
              <a:buClr>
                <a:srgbClr val="0F6FC6"/>
              </a:buClr>
              <a:buSzPct val="80000"/>
            </a:pPr>
            <a:r>
              <a:rPr lang="en-US" sz="2000" dirty="0">
                <a:solidFill>
                  <a:srgbClr val="0000FF"/>
                </a:solidFill>
                <a:latin typeface="Consolas" panose="020B0609020204030204" pitchFamily="49" charset="0"/>
              </a:rPr>
              <a:t>class</a:t>
            </a:r>
            <a:r>
              <a:rPr lang="en-US" sz="2000" dirty="0">
                <a:solidFill>
                  <a:srgbClr val="000000"/>
                </a:solidFill>
                <a:latin typeface="Consolas" panose="020B0609020204030204" pitchFamily="49" charset="0"/>
              </a:rPr>
              <a:t> </a:t>
            </a:r>
            <a:r>
              <a:rPr lang="en-US" sz="2000" dirty="0">
                <a:solidFill>
                  <a:schemeClr val="accent3"/>
                </a:solidFill>
                <a:latin typeface="Consolas" panose="020B0609020204030204" pitchFamily="49" charset="0"/>
              </a:rPr>
              <a:t>Widget</a:t>
            </a:r>
          </a:p>
          <a:p>
            <a:pPr lvl="0" defTabSz="457200">
              <a:buClr>
                <a:srgbClr val="0F6FC6"/>
              </a:buClr>
              <a:buSzPct val="80000"/>
            </a:pPr>
            <a:r>
              <a:rPr lang="en-US" sz="2000" dirty="0">
                <a:solidFill>
                  <a:srgbClr val="000000"/>
                </a:solidFill>
                <a:latin typeface="Consolas" panose="020B0609020204030204" pitchFamily="49" charset="0"/>
              </a:rPr>
              <a:t>{</a:t>
            </a:r>
          </a:p>
          <a:p>
            <a:pPr lvl="0" defTabSz="457200">
              <a:buClr>
                <a:srgbClr val="0F6FC6"/>
              </a:buClr>
              <a:buSzPct val="80000"/>
            </a:pPr>
            <a:r>
              <a:rPr lang="en-US" sz="2000" dirty="0">
                <a:solidFill>
                  <a:srgbClr val="0000FF"/>
                </a:solidFill>
                <a:latin typeface="Consolas" panose="020B0609020204030204" pitchFamily="49" charset="0"/>
              </a:rPr>
              <a:t>public</a:t>
            </a:r>
            <a:r>
              <a:rPr lang="en-US" sz="2000" dirty="0">
                <a:solidFill>
                  <a:srgbClr val="000000"/>
                </a:solidFill>
                <a:latin typeface="Consolas" panose="020B0609020204030204" pitchFamily="49" charset="0"/>
              </a:rPr>
              <a:t>:</a:t>
            </a:r>
          </a:p>
          <a:p>
            <a:pPr lvl="0" defTabSz="457200">
              <a:buClr>
                <a:srgbClr val="0F6FC6"/>
              </a:buClr>
              <a:buSzPct val="80000"/>
            </a:pPr>
            <a:r>
              <a:rPr lang="en-US" sz="2000" dirty="0">
                <a:solidFill>
                  <a:srgbClr val="2B91AF"/>
                </a:solidFill>
                <a:latin typeface="Consolas" panose="020B0609020204030204" pitchFamily="49" charset="0"/>
              </a:rPr>
              <a:t>	</a:t>
            </a:r>
            <a:r>
              <a:rPr lang="en-US" sz="2000" dirty="0">
                <a:solidFill>
                  <a:schemeClr val="accent3"/>
                </a:solidFill>
                <a:latin typeface="Consolas" panose="020B0609020204030204" pitchFamily="49" charset="0"/>
              </a:rPr>
              <a:t>Widget</a:t>
            </a:r>
            <a:r>
              <a:rPr lang="en-US" sz="2000" dirty="0">
                <a:solidFill>
                  <a:srgbClr val="000000"/>
                </a:solidFill>
                <a:latin typeface="Consolas" panose="020B0609020204030204" pitchFamily="49" charset="0"/>
              </a:rPr>
              <a:t>();   </a:t>
            </a:r>
            <a:r>
              <a:rPr lang="en-US" sz="2000" dirty="0">
                <a:solidFill>
                  <a:srgbClr val="008000"/>
                </a:solidFill>
                <a:latin typeface="Consolas" panose="020B0609020204030204" pitchFamily="49" charset="0"/>
              </a:rPr>
              <a:t>// Constructor</a:t>
            </a:r>
          </a:p>
          <a:p>
            <a:pPr lvl="0" defTabSz="457200">
              <a:buClr>
                <a:srgbClr val="0F6FC6"/>
              </a:buClr>
              <a:buSzPct val="80000"/>
            </a:pPr>
            <a:r>
              <a:rPr lang="en-US" sz="2000" dirty="0">
                <a:solidFill>
                  <a:srgbClr val="008000"/>
                </a:solidFill>
                <a:latin typeface="Consolas" panose="020B0609020204030204" pitchFamily="49" charset="0"/>
              </a:rPr>
              <a:t>	</a:t>
            </a:r>
            <a:r>
              <a:rPr lang="en-US" sz="2000" dirty="0">
                <a:solidFill>
                  <a:srgbClr val="0000FF"/>
                </a:solidFill>
                <a:latin typeface="Consolas" panose="020B0609020204030204" pitchFamily="49" charset="0"/>
              </a:rPr>
              <a:t>int</a:t>
            </a:r>
            <a:r>
              <a:rPr lang="en-US" sz="2000" dirty="0">
                <a:solidFill>
                  <a:srgbClr val="008000"/>
                </a:solidFill>
                <a:latin typeface="Consolas" panose="020B0609020204030204" pitchFamily="49" charset="0"/>
              </a:rPr>
              <a:t> </a:t>
            </a:r>
            <a:r>
              <a:rPr lang="en-US" sz="2000" dirty="0">
                <a:solidFill>
                  <a:srgbClr val="000000"/>
                </a:solidFill>
                <a:latin typeface="Consolas" panose="020B0609020204030204" pitchFamily="49" charset="0"/>
              </a:rPr>
              <a:t>Foo();</a:t>
            </a:r>
          </a:p>
          <a:p>
            <a:pPr lvl="0" defTabSz="457200">
              <a:buClr>
                <a:srgbClr val="0F6FC6"/>
              </a:buClr>
              <a:buSzPct val="80000"/>
            </a:pPr>
            <a:r>
              <a:rPr lang="en-US" sz="2000" dirty="0">
                <a:solidFill>
                  <a:srgbClr val="008000"/>
                </a:solidFill>
                <a:latin typeface="Consolas" panose="020B0609020204030204" pitchFamily="49" charset="0"/>
              </a:rPr>
              <a:t>	</a:t>
            </a:r>
            <a:r>
              <a:rPr lang="en-US" sz="2000" dirty="0">
                <a:solidFill>
                  <a:srgbClr val="0000FF"/>
                </a:solidFill>
                <a:latin typeface="Consolas" panose="020B0609020204030204" pitchFamily="49" charset="0"/>
              </a:rPr>
              <a:t>void</a:t>
            </a:r>
            <a:r>
              <a:rPr lang="en-US" sz="2000" dirty="0">
                <a:solidFill>
                  <a:srgbClr val="008000"/>
                </a:solidFill>
                <a:latin typeface="Consolas" panose="020B0609020204030204" pitchFamily="49" charset="0"/>
              </a:rPr>
              <a:t> </a:t>
            </a:r>
            <a:r>
              <a:rPr lang="en-US" sz="2000" dirty="0">
                <a:solidFill>
                  <a:srgbClr val="000000"/>
                </a:solidFill>
                <a:latin typeface="Consolas" panose="020B0609020204030204" pitchFamily="49" charset="0"/>
              </a:rPr>
              <a:t>Bar();</a:t>
            </a:r>
          </a:p>
          <a:p>
            <a:pPr lvl="0" defTabSz="457200">
              <a:buClr>
                <a:srgbClr val="0F6FC6"/>
              </a:buClr>
              <a:buSzPct val="80000"/>
            </a:pPr>
            <a:r>
              <a:rPr lang="en-US" sz="2000" dirty="0">
                <a:solidFill>
                  <a:srgbClr val="000000"/>
                </a:solidFill>
                <a:latin typeface="Consolas" panose="020B0609020204030204" pitchFamily="49" charset="0"/>
              </a:rPr>
              <a:t>};</a:t>
            </a:r>
          </a:p>
        </p:txBody>
      </p:sp>
      <p:sp>
        <p:nvSpPr>
          <p:cNvPr id="10" name="TextBox 9">
            <a:extLst>
              <a:ext uri="{FF2B5EF4-FFF2-40B4-BE49-F238E27FC236}">
                <a16:creationId xmlns:a16="http://schemas.microsoft.com/office/drawing/2014/main" id="{D500D16E-51A0-4ED5-AC0A-273E659C880B}"/>
              </a:ext>
            </a:extLst>
          </p:cNvPr>
          <p:cNvSpPr txBox="1">
            <a:spLocks/>
          </p:cNvSpPr>
          <p:nvPr/>
        </p:nvSpPr>
        <p:spPr>
          <a:xfrm>
            <a:off x="1020340" y="2012117"/>
            <a:ext cx="502920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Class member functions are used to </a:t>
            </a:r>
            <a:r>
              <a:rPr lang="en-US" sz="2400" b="1" dirty="0">
                <a:solidFill>
                  <a:schemeClr val="accent4">
                    <a:lumMod val="60000"/>
                    <a:lumOff val="40000"/>
                  </a:schemeClr>
                </a:solidFill>
                <a:latin typeface="Arial" panose="020B0604020202020204"/>
              </a:rPr>
              <a:t>initialize</a:t>
            </a:r>
            <a:r>
              <a:rPr lang="en-US" sz="2400" dirty="0">
                <a:solidFill>
                  <a:srgbClr val="FFFFFF"/>
                </a:solidFill>
              </a:rPr>
              <a:t> an object.</a:t>
            </a:r>
          </a:p>
        </p:txBody>
      </p:sp>
      <p:sp>
        <p:nvSpPr>
          <p:cNvPr id="11" name="TextBox 10">
            <a:extLst>
              <a:ext uri="{FF2B5EF4-FFF2-40B4-BE49-F238E27FC236}">
                <a16:creationId xmlns:a16="http://schemas.microsoft.com/office/drawing/2014/main" id="{D257F077-853D-4058-81BF-C1A7491D05F1}"/>
              </a:ext>
            </a:extLst>
          </p:cNvPr>
          <p:cNvSpPr txBox="1">
            <a:spLocks/>
          </p:cNvSpPr>
          <p:nvPr/>
        </p:nvSpPr>
        <p:spPr>
          <a:xfrm>
            <a:off x="1020340" y="3101144"/>
            <a:ext cx="566928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Constructors are called </a:t>
            </a:r>
            <a:r>
              <a:rPr lang="en-US" sz="2400" b="1" dirty="0">
                <a:solidFill>
                  <a:schemeClr val="accent4">
                    <a:lumMod val="60000"/>
                    <a:lumOff val="40000"/>
                  </a:schemeClr>
                </a:solidFill>
              </a:rPr>
              <a:t>only once</a:t>
            </a:r>
            <a:r>
              <a:rPr lang="en-US" sz="2400" dirty="0">
                <a:solidFill>
                  <a:srgbClr val="FFFFFF"/>
                </a:solidFill>
              </a:rPr>
              <a:t>, when an object is first instantiated.</a:t>
            </a:r>
          </a:p>
        </p:txBody>
      </p:sp>
      <p:sp>
        <p:nvSpPr>
          <p:cNvPr id="16" name="TextBox 15">
            <a:extLst>
              <a:ext uri="{FF2B5EF4-FFF2-40B4-BE49-F238E27FC236}">
                <a16:creationId xmlns:a16="http://schemas.microsoft.com/office/drawing/2014/main" id="{BEA8FC6C-3682-4A50-863E-D719BBF253D1}"/>
              </a:ext>
            </a:extLst>
          </p:cNvPr>
          <p:cNvSpPr txBox="1">
            <a:spLocks/>
          </p:cNvSpPr>
          <p:nvPr/>
        </p:nvSpPr>
        <p:spPr>
          <a:xfrm>
            <a:off x="1020340" y="4190171"/>
            <a:ext cx="521208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function name is the same as the class.</a:t>
            </a:r>
          </a:p>
        </p:txBody>
      </p:sp>
      <p:sp>
        <p:nvSpPr>
          <p:cNvPr id="19" name="TextBox 18">
            <a:extLst>
              <a:ext uri="{FF2B5EF4-FFF2-40B4-BE49-F238E27FC236}">
                <a16:creationId xmlns:a16="http://schemas.microsoft.com/office/drawing/2014/main" id="{50D41AC1-3708-41D5-A36B-C66FFDA99CC9}"/>
              </a:ext>
            </a:extLst>
          </p:cNvPr>
          <p:cNvSpPr txBox="1">
            <a:spLocks/>
          </p:cNvSpPr>
          <p:nvPr/>
        </p:nvSpPr>
        <p:spPr>
          <a:xfrm>
            <a:off x="1020340" y="5279197"/>
            <a:ext cx="5669280"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There is no return type (not even </a:t>
            </a:r>
            <a:r>
              <a:rPr lang="en-US" sz="2400" b="1" dirty="0">
                <a:solidFill>
                  <a:srgbClr val="FFFFFF"/>
                </a:solidFill>
                <a:latin typeface="Consolas" panose="020B0609020204030204" pitchFamily="49" charset="0"/>
              </a:rPr>
              <a:t>void</a:t>
            </a:r>
            <a:r>
              <a:rPr lang="en-US" sz="2400" dirty="0">
                <a:solidFill>
                  <a:srgbClr val="FFFFFF"/>
                </a:solidFill>
              </a:rPr>
              <a:t>).</a:t>
            </a:r>
          </a:p>
        </p:txBody>
      </p:sp>
      <p:pic>
        <p:nvPicPr>
          <p:cNvPr id="20" name="Graphic 19">
            <a:extLst>
              <a:ext uri="{FF2B5EF4-FFF2-40B4-BE49-F238E27FC236}">
                <a16:creationId xmlns:a16="http://schemas.microsoft.com/office/drawing/2014/main" id="{FC50DF7A-C2B9-4E98-9D37-2466A4EC7B5B}"/>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5343432"/>
            <a:ext cx="333196" cy="333196"/>
          </a:xfrm>
          <a:prstGeom prst="rect">
            <a:avLst/>
          </a:prstGeom>
        </p:spPr>
      </p:pic>
      <p:sp>
        <p:nvSpPr>
          <p:cNvPr id="22" name="Rectangle 21">
            <a:extLst>
              <a:ext uri="{FF2B5EF4-FFF2-40B4-BE49-F238E27FC236}">
                <a16:creationId xmlns:a16="http://schemas.microsoft.com/office/drawing/2014/main" id="{6969C161-D3F6-4641-9C3A-22152EF2774C}"/>
              </a:ext>
              <a:ext uri="{C183D7F6-B498-43B3-948B-1728B52AA6E4}">
                <adec:decorative xmlns:adec="http://schemas.microsoft.com/office/drawing/2017/decorative" val="1"/>
              </a:ext>
            </a:extLst>
          </p:cNvPr>
          <p:cNvSpPr>
            <a:spLocks/>
          </p:cNvSpPr>
          <p:nvPr/>
        </p:nvSpPr>
        <p:spPr>
          <a:xfrm>
            <a:off x="6999752" y="2550609"/>
            <a:ext cx="100182" cy="265176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Tree>
    <p:custDataLst>
      <p:tags r:id="rId1"/>
    </p:custDataLst>
    <p:extLst>
      <p:ext uri="{BB962C8B-B14F-4D97-AF65-F5344CB8AC3E}">
        <p14:creationId xmlns:p14="http://schemas.microsoft.com/office/powerpoint/2010/main" val="4630754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2"/>
                                        </p:tgtEl>
                                        <p:attrNameLst>
                                          <p:attrName>style.visibility</p:attrName>
                                        </p:attrNameLst>
                                      </p:cBhvr>
                                      <p:to>
                                        <p:strVal val="visible"/>
                                      </p:to>
                                    </p:set>
                                    <p:animEffect transition="in" filter="fade">
                                      <p:cBhvr>
                                        <p:cTn id="15" dur="500"/>
                                        <p:tgtEl>
                                          <p:spTgt spid="2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1"/>
                                        </p:tgtEl>
                                        <p:attrNameLst>
                                          <p:attrName>style.visibility</p:attrName>
                                        </p:attrNameLst>
                                      </p:cBhvr>
                                      <p:to>
                                        <p:strVal val="visible"/>
                                      </p:to>
                                    </p:set>
                                    <p:animEffect transition="in" filter="fade">
                                      <p:cBhvr>
                                        <p:cTn id="18" dur="500"/>
                                        <p:tgtEl>
                                          <p:spTgt spid="2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8"/>
                                        </p:tgtEl>
                                        <p:attrNameLst>
                                          <p:attrName>style.visibility</p:attrName>
                                        </p:attrNameLst>
                                      </p:cBhvr>
                                      <p:to>
                                        <p:strVal val="visible"/>
                                      </p:to>
                                    </p:set>
                                    <p:animEffect transition="in" filter="fade">
                                      <p:cBhvr>
                                        <p:cTn id="23" dur="500"/>
                                        <p:tgtEl>
                                          <p:spTgt spid="18"/>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fade">
                                      <p:cBhvr>
                                        <p:cTn id="26" dur="500"/>
                                        <p:tgtEl>
                                          <p:spTgt spid="1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animEffect transition="in" filter="fade">
                                      <p:cBhvr>
                                        <p:cTn id="31" dur="500"/>
                                        <p:tgtEl>
                                          <p:spTgt spid="20"/>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fade">
                                      <p:cBhvr>
                                        <p:cTn id="34"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11" grpId="0"/>
      <p:bldP spid="16" grpId="0"/>
      <p:bldP spid="19" grpId="0"/>
      <p:bldP spid="22"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590931"/>
          </a:xfrm>
        </p:spPr>
        <p:txBody>
          <a:bodyPr/>
          <a:lstStyle/>
          <a:p>
            <a:r>
              <a:rPr lang="en-US" sz="3600" dirty="0">
                <a:solidFill>
                  <a:schemeClr val="bg1"/>
                </a:solidFill>
              </a:rPr>
              <a:t>Constructors</a:t>
            </a:r>
            <a:endParaRPr lang="en-US" dirty="0">
              <a:solidFill>
                <a:schemeClr val="bg1"/>
              </a:solidFill>
            </a:endParaRPr>
          </a:p>
        </p:txBody>
      </p:sp>
      <p:sp>
        <p:nvSpPr>
          <p:cNvPr id="5" name="Text Placeholder 4">
            <a:extLst>
              <a:ext uri="{FF2B5EF4-FFF2-40B4-BE49-F238E27FC236}">
                <a16:creationId xmlns:a16="http://schemas.microsoft.com/office/drawing/2014/main" id="{0D5590F3-613A-480F-B191-D5691164C046}"/>
              </a:ext>
            </a:extLst>
          </p:cNvPr>
          <p:cNvSpPr>
            <a:spLocks noGrp="1"/>
          </p:cNvSpPr>
          <p:nvPr>
            <p:ph type="body" sz="quarter" idx="13"/>
          </p:nvPr>
        </p:nvSpPr>
        <p:spPr>
          <a:xfrm>
            <a:off x="610869" y="1173794"/>
            <a:ext cx="10885486" cy="452432"/>
          </a:xfrm>
        </p:spPr>
        <p:txBody>
          <a:bodyPr/>
          <a:lstStyle/>
          <a:p>
            <a:r>
              <a:rPr lang="en-US" sz="2600" dirty="0">
                <a:solidFill>
                  <a:schemeClr val="accent1"/>
                </a:solidFill>
              </a:rPr>
              <a:t>Usage</a:t>
            </a:r>
          </a:p>
        </p:txBody>
      </p:sp>
      <p:sp>
        <p:nvSpPr>
          <p:cNvPr id="40" name="Rectangle 39">
            <a:extLst>
              <a:ext uri="{FF2B5EF4-FFF2-40B4-BE49-F238E27FC236}">
                <a16:creationId xmlns:a16="http://schemas.microsoft.com/office/drawing/2014/main" id="{CD137E5E-C390-4A04-B7D5-31EEC2974B91}"/>
              </a:ext>
            </a:extLst>
          </p:cNvPr>
          <p:cNvSpPr/>
          <p:nvPr/>
        </p:nvSpPr>
        <p:spPr>
          <a:xfrm>
            <a:off x="4285611" y="685800"/>
            <a:ext cx="7498080" cy="54864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class</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defTabSz="460375"/>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double</a:t>
            </a:r>
            <a:r>
              <a:rPr lang="en-US" sz="1700" dirty="0">
                <a:solidFill>
                  <a:srgbClr val="000000"/>
                </a:solidFill>
                <a:latin typeface="Consolas" panose="020B0609020204030204" pitchFamily="49" charset="0"/>
              </a:rPr>
              <a:t>	_price;</a:t>
            </a:r>
          </a:p>
          <a:p>
            <a:pPr defTabSz="460375"/>
            <a:r>
              <a:rPr lang="en-US" sz="1700" dirty="0">
                <a:solidFill>
                  <a:srgbClr val="0000FF"/>
                </a:solidFill>
                <a:latin typeface="Consolas" panose="020B0609020204030204" pitchFamily="49" charset="0"/>
              </a:rPr>
              <a:t>	int</a:t>
            </a:r>
            <a:r>
              <a:rPr lang="en-US" sz="1700" dirty="0">
                <a:solidFill>
                  <a:srgbClr val="000000"/>
                </a:solidFill>
                <a:latin typeface="Consolas" panose="020B0609020204030204" pitchFamily="49" charset="0"/>
              </a:rPr>
              <a:t>		_miles;</a:t>
            </a:r>
          </a:p>
          <a:p>
            <a:pPr defTabSz="460375"/>
            <a:r>
              <a:rPr lang="en-US" sz="1700" dirty="0">
                <a:solidFill>
                  <a:srgbClr val="000000"/>
                </a:solidFill>
                <a:latin typeface="Consolas" panose="020B0609020204030204" pitchFamily="49" charset="0"/>
              </a:rPr>
              <a:t>	</a:t>
            </a:r>
            <a:r>
              <a:rPr lang="en-US" sz="1700" dirty="0">
                <a:solidFill>
                  <a:schemeClr val="accent3"/>
                </a:solidFill>
                <a:latin typeface="Consolas" panose="020B0609020204030204" pitchFamily="49" charset="0"/>
              </a:rPr>
              <a:t>string</a:t>
            </a:r>
            <a:r>
              <a:rPr lang="en-US" sz="1700" dirty="0">
                <a:solidFill>
                  <a:srgbClr val="000000"/>
                </a:solidFill>
                <a:latin typeface="Consolas" panose="020B0609020204030204" pitchFamily="49" charset="0"/>
              </a:rPr>
              <a:t>	_make;</a:t>
            </a:r>
          </a:p>
          <a:p>
            <a:pPr defTabSz="460375"/>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lang="en-US" sz="1700" dirty="0">
                <a:solidFill>
                  <a:srgbClr val="000000"/>
                </a:solidFill>
                <a:latin typeface="Consolas" panose="020B0609020204030204" pitchFamily="49" charset="0"/>
              </a:rPr>
              <a:t>	</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_model;</a:t>
            </a:r>
          </a:p>
          <a:p>
            <a:pPr lvl="0" defTabSz="460375">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public</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b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b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rgbClr val="008000"/>
                </a:solidFill>
                <a:latin typeface="Consolas" panose="020B0609020204030204" pitchFamily="49" charset="0"/>
              </a:rPr>
              <a:t>// Overloading constructors is okay</a:t>
            </a:r>
            <a:endPar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US" sz="1700" b="0" i="0" u="none" strike="noStrike" kern="1200" cap="none" spc="0" normalizeH="0" baseline="0" noProof="0" dirty="0">
              <a:ln>
                <a:noFill/>
              </a:ln>
              <a:solidFill>
                <a:srgbClr val="008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Car</a:t>
            </a:r>
            <a:r>
              <a:rPr lang="en-US" sz="1700" dirty="0">
                <a:solidFill>
                  <a:schemeClr val="tx1"/>
                </a:solidFill>
                <a:latin typeface="Consolas" panose="020B0609020204030204" pitchFamily="49" charset="0"/>
              </a:rPr>
              <a:t>(</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make</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model</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US" sz="1700" b="0" i="0" u="none" strike="noStrike" kern="1200" cap="none" spc="0" normalizeH="0" baseline="0" noProof="0" dirty="0">
              <a:ln>
                <a:noFill/>
              </a:ln>
              <a:solidFill>
                <a:srgbClr val="008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r>
              <a:rPr lang="en-US" sz="1700" dirty="0">
                <a:solidFill>
                  <a:srgbClr val="0000FF"/>
                </a:solidFill>
                <a:latin typeface="Consolas" panose="020B0609020204030204" pitchFamily="49" charset="0"/>
              </a:rPr>
              <a:t>double </a:t>
            </a:r>
            <a:r>
              <a:rPr lang="en-US" sz="1700" dirty="0">
                <a:solidFill>
                  <a:schemeClr val="accent3">
                    <a:lumMod val="75000"/>
                  </a:schemeClr>
                </a:solidFill>
                <a:latin typeface="Consolas" panose="020B0609020204030204" pitchFamily="49" charset="0"/>
              </a:rPr>
              <a:t>price</a:t>
            </a:r>
            <a:r>
              <a:rPr lang="en-US" sz="1700" dirty="0">
                <a:solidFill>
                  <a:srgbClr val="0000FF"/>
                </a:solidFill>
                <a:latin typeface="Consolas" panose="020B0609020204030204" pitchFamily="49" charset="0"/>
              </a:rPr>
              <a:t>, int </a:t>
            </a:r>
            <a:r>
              <a:rPr lang="en-US" sz="1700" dirty="0">
                <a:solidFill>
                  <a:schemeClr val="accent3">
                    <a:lumMod val="75000"/>
                  </a:schemeClr>
                </a:solidFill>
                <a:latin typeface="Consolas" panose="020B0609020204030204" pitchFamily="49" charset="0"/>
              </a:rPr>
              <a:t>miles</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make</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model</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US" sz="1700" b="0" i="0" u="none" strike="noStrike" kern="1200" cap="none" spc="0" normalizeH="0" baseline="0" noProof="0" dirty="0">
              <a:ln>
                <a:noFill/>
              </a:ln>
              <a:solidFill>
                <a:srgbClr val="008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int</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main()</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rgbClr val="008000"/>
                </a:solidFill>
                <a:effectLst/>
                <a:uLnTx/>
                <a:uFillTx/>
                <a:latin typeface="Consolas" panose="020B0609020204030204" pitchFamily="49" charset="0"/>
                <a:ea typeface="+mn-ea"/>
                <a:cs typeface="+mn-cs"/>
              </a:rPr>
              <a:t>// Default constructor</a:t>
            </a:r>
            <a:r>
              <a:rPr kumimoji="0" lang="en-US" sz="1700" b="0" i="0" u="none" strike="noStrike" kern="1200" cap="none" spc="0" normalizeH="0" noProof="0" dirty="0">
                <a:ln>
                  <a:noFill/>
                </a:ln>
                <a:solidFill>
                  <a:srgbClr val="008000"/>
                </a:solidFill>
                <a:effectLst/>
                <a:uLnTx/>
                <a:uFillTx/>
                <a:latin typeface="Consolas" panose="020B0609020204030204" pitchFamily="49" charset="0"/>
                <a:ea typeface="+mn-ea"/>
                <a:cs typeface="+mn-cs"/>
              </a:rPr>
              <a:t> doesn’t need ()</a:t>
            </a:r>
            <a:endParaRPr kumimoji="0" lang="en-US" sz="1700" b="0" i="0" u="none" strike="noStrike" kern="1200" cap="none" spc="0" normalizeH="0" baseline="0" noProof="0" dirty="0">
              <a:ln>
                <a:noFill/>
              </a:ln>
              <a:solidFill>
                <a:srgbClr val="008000"/>
              </a:solidFill>
              <a:effectLst/>
              <a:uLnTx/>
              <a:uFillTx/>
              <a:latin typeface="Consolas" panose="020B0609020204030204" pitchFamily="49" charset="0"/>
              <a:ea typeface="+mn-ea"/>
              <a:cs typeface="+mn-cs"/>
            </a:endParaRPr>
          </a:p>
          <a:p>
            <a:pPr lvl="0" defTabSz="457200">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otherCar</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r>
              <a:rPr lang="en-US" sz="1700" dirty="0">
                <a:solidFill>
                  <a:srgbClr val="A31515"/>
                </a:solidFill>
                <a:latin typeface="Consolas" panose="020B0609020204030204" pitchFamily="49" charset="0"/>
              </a:rPr>
              <a:t>"Honda"</a:t>
            </a:r>
            <a:r>
              <a:rPr lang="en-US" sz="1700" dirty="0">
                <a:solidFill>
                  <a:srgbClr val="000000"/>
                </a:solidFill>
                <a:latin typeface="Consolas" panose="020B0609020204030204" pitchFamily="49" charset="0"/>
              </a:rPr>
              <a:t>,</a:t>
            </a:r>
            <a:r>
              <a:rPr lang="en-US" sz="1700" dirty="0">
                <a:solidFill>
                  <a:srgbClr val="A31515"/>
                </a:solidFill>
                <a:latin typeface="Consolas" panose="020B0609020204030204" pitchFamily="49" charset="0"/>
              </a:rPr>
              <a:t> "Civic"</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lvl="0" defTabSz="457200">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err="1">
                <a:ln>
                  <a:noFill/>
                </a:ln>
                <a:solidFill>
                  <a:srgbClr val="000000"/>
                </a:solidFill>
                <a:effectLst/>
                <a:uLnTx/>
                <a:uFillTx/>
                <a:latin typeface="Consolas" panose="020B0609020204030204" pitchFamily="49" charset="0"/>
                <a:ea typeface="+mn-ea"/>
                <a:cs typeface="+mn-cs"/>
              </a:rPr>
              <a:t>yetAnotherCar</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(18000, 768, </a:t>
            </a:r>
            <a:r>
              <a:rPr lang="en-US" sz="1700" dirty="0">
                <a:solidFill>
                  <a:srgbClr val="A31515"/>
                </a:solidFill>
                <a:latin typeface="Consolas" panose="020B0609020204030204" pitchFamily="49" charset="0"/>
              </a:rPr>
              <a:t>"Toyota"</a:t>
            </a:r>
            <a:r>
              <a:rPr lang="en-US" sz="1700" dirty="0">
                <a:solidFill>
                  <a:srgbClr val="000000"/>
                </a:solidFill>
                <a:latin typeface="Consolas" panose="020B0609020204030204" pitchFamily="49" charset="0"/>
              </a:rPr>
              <a:t>,</a:t>
            </a:r>
            <a:r>
              <a:rPr lang="en-US" sz="1700" dirty="0">
                <a:solidFill>
                  <a:srgbClr val="A31515"/>
                </a:solidFill>
                <a:latin typeface="Consolas" panose="020B0609020204030204" pitchFamily="49" charset="0"/>
              </a:rPr>
              <a:t> "Prius"</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return</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0;</a:t>
            </a:r>
            <a:b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b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4185430" y="685800"/>
            <a:ext cx="100182" cy="54864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5" name="Freeform: Shape 14">
            <a:extLst>
              <a:ext uri="{FF2B5EF4-FFF2-40B4-BE49-F238E27FC236}">
                <a16:creationId xmlns:a16="http://schemas.microsoft.com/office/drawing/2014/main" id="{043C52A5-94D4-4CCA-B401-D11BD1A2DC90}"/>
              </a:ext>
            </a:extLst>
          </p:cNvPr>
          <p:cNvSpPr/>
          <p:nvPr/>
        </p:nvSpPr>
        <p:spPr>
          <a:xfrm>
            <a:off x="370172" y="2208722"/>
            <a:ext cx="3383280" cy="155448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0" rIns="182880" bIns="228600" rtlCol="0" anchor="ctr" anchorCtr="0">
            <a:noAutofit/>
          </a:bodyPr>
          <a:lstStyle/>
          <a:p>
            <a:pPr lvl="0">
              <a:defRPr/>
            </a:pPr>
            <a:r>
              <a:rPr lang="en-US" dirty="0">
                <a:solidFill>
                  <a:srgbClr val="000000"/>
                </a:solidFill>
                <a:cs typeface="Calibri" panose="020F0502020204030204" pitchFamily="34" charset="0"/>
              </a:rPr>
              <a:t>The number of arguments may change, but the intent of a constructor is always the same: initialize an object.</a:t>
            </a:r>
          </a:p>
        </p:txBody>
      </p:sp>
      <p:sp>
        <p:nvSpPr>
          <p:cNvPr id="16" name="Freeform: Shape 15">
            <a:extLst>
              <a:ext uri="{FF2B5EF4-FFF2-40B4-BE49-F238E27FC236}">
                <a16:creationId xmlns:a16="http://schemas.microsoft.com/office/drawing/2014/main" id="{E322FE10-29A6-47D4-862A-E93746676AC0}"/>
              </a:ext>
            </a:extLst>
          </p:cNvPr>
          <p:cNvSpPr/>
          <p:nvPr/>
        </p:nvSpPr>
        <p:spPr>
          <a:xfrm>
            <a:off x="370172" y="4062922"/>
            <a:ext cx="3383280" cy="155448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0" rIns="182880" bIns="228600" rtlCol="0" anchor="ctr" anchorCtr="0">
            <a:noAutofit/>
          </a:bodyPr>
          <a:lstStyle/>
          <a:p>
            <a:pPr lvl="0">
              <a:defRPr/>
            </a:pPr>
            <a:r>
              <a:rPr lang="en-US" dirty="0">
                <a:solidFill>
                  <a:srgbClr val="000000"/>
                </a:solidFill>
                <a:cs typeface="Calibri" panose="020F0502020204030204" pitchFamily="34" charset="0"/>
              </a:rPr>
              <a:t>The class will use those parameters for whatever it needs in the implementation of those functions.</a:t>
            </a:r>
          </a:p>
        </p:txBody>
      </p:sp>
    </p:spTree>
    <p:custDataLst>
      <p:tags r:id="rId1"/>
    </p:custDataLst>
    <p:extLst>
      <p:ext uri="{BB962C8B-B14F-4D97-AF65-F5344CB8AC3E}">
        <p14:creationId xmlns:p14="http://schemas.microsoft.com/office/powerpoint/2010/main" val="28715402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xEl>
                                              <p:pRg st="11" end="11"/>
                                            </p:txEl>
                                          </p:spTgt>
                                        </p:tgtEl>
                                        <p:attrNameLst>
                                          <p:attrName>style.visibility</p:attrName>
                                        </p:attrNameLst>
                                      </p:cBhvr>
                                      <p:to>
                                        <p:strVal val="visible"/>
                                      </p:to>
                                    </p:set>
                                    <p:animEffect transition="in" filter="fade">
                                      <p:cBhvr>
                                        <p:cTn id="7" dur="500"/>
                                        <p:tgtEl>
                                          <p:spTgt spid="40">
                                            <p:txEl>
                                              <p:pRg st="11" end="1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40">
                                            <p:txEl>
                                              <p:pRg st="12" end="12"/>
                                            </p:txEl>
                                          </p:spTgt>
                                        </p:tgtEl>
                                        <p:attrNameLst>
                                          <p:attrName>style.visibility</p:attrName>
                                        </p:attrNameLst>
                                      </p:cBhvr>
                                      <p:to>
                                        <p:strVal val="visible"/>
                                      </p:to>
                                    </p:set>
                                    <p:animEffect transition="in" filter="fade">
                                      <p:cBhvr>
                                        <p:cTn id="10" dur="500"/>
                                        <p:tgtEl>
                                          <p:spTgt spid="40">
                                            <p:txEl>
                                              <p:pRg st="12" end="12"/>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40">
                                            <p:txEl>
                                              <p:pRg st="13" end="13"/>
                                            </p:txEl>
                                          </p:spTgt>
                                        </p:tgtEl>
                                        <p:attrNameLst>
                                          <p:attrName>style.visibility</p:attrName>
                                        </p:attrNameLst>
                                      </p:cBhvr>
                                      <p:to>
                                        <p:strVal val="visible"/>
                                      </p:to>
                                    </p:set>
                                    <p:animEffect transition="in" filter="fade">
                                      <p:cBhvr>
                                        <p:cTn id="13" dur="500"/>
                                        <p:tgtEl>
                                          <p:spTgt spid="40">
                                            <p:txEl>
                                              <p:pRg st="13" end="13"/>
                                            </p:txEl>
                                          </p:spTgt>
                                        </p:tgtEl>
                                      </p:cBhvr>
                                    </p:animEffect>
                                  </p:childTnLst>
                                </p:cTn>
                              </p:par>
                              <p:par>
                                <p:cTn id="14" presetID="10" presetClass="entr" presetSubtype="0" fill="hold" nodeType="withEffect">
                                  <p:stCondLst>
                                    <p:cond delay="0"/>
                                  </p:stCondLst>
                                  <p:childTnLst>
                                    <p:set>
                                      <p:cBhvr>
                                        <p:cTn id="15" dur="1" fill="hold">
                                          <p:stCondLst>
                                            <p:cond delay="0"/>
                                          </p:stCondLst>
                                        </p:cTn>
                                        <p:tgtEl>
                                          <p:spTgt spid="40">
                                            <p:txEl>
                                              <p:pRg st="17" end="17"/>
                                            </p:txEl>
                                          </p:spTgt>
                                        </p:tgtEl>
                                        <p:attrNameLst>
                                          <p:attrName>style.visibility</p:attrName>
                                        </p:attrNameLst>
                                      </p:cBhvr>
                                      <p:to>
                                        <p:strVal val="visible"/>
                                      </p:to>
                                    </p:set>
                                    <p:animEffect transition="in" filter="fade">
                                      <p:cBhvr>
                                        <p:cTn id="16" dur="500"/>
                                        <p:tgtEl>
                                          <p:spTgt spid="40">
                                            <p:txEl>
                                              <p:pRg st="17" end="17"/>
                                            </p:txEl>
                                          </p:spTgt>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nodeType="clickEffect">
                                  <p:stCondLst>
                                    <p:cond delay="0"/>
                                  </p:stCondLst>
                                  <p:childTnLst>
                                    <p:set>
                                      <p:cBhvr>
                                        <p:cTn id="20" dur="1" fill="hold">
                                          <p:stCondLst>
                                            <p:cond delay="0"/>
                                          </p:stCondLst>
                                        </p:cTn>
                                        <p:tgtEl>
                                          <p:spTgt spid="40">
                                            <p:txEl>
                                              <p:pRg st="14" end="14"/>
                                            </p:txEl>
                                          </p:spTgt>
                                        </p:tgtEl>
                                        <p:attrNameLst>
                                          <p:attrName>style.visibility</p:attrName>
                                        </p:attrNameLst>
                                      </p:cBhvr>
                                      <p:to>
                                        <p:strVal val="visible"/>
                                      </p:to>
                                    </p:set>
                                    <p:animEffect transition="in" filter="fade">
                                      <p:cBhvr>
                                        <p:cTn id="21" dur="500"/>
                                        <p:tgtEl>
                                          <p:spTgt spid="40">
                                            <p:txEl>
                                              <p:pRg st="14" end="14"/>
                                            </p:txEl>
                                          </p:spTgt>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40">
                                            <p:txEl>
                                              <p:pRg st="15" end="15"/>
                                            </p:txEl>
                                          </p:spTgt>
                                        </p:tgtEl>
                                        <p:attrNameLst>
                                          <p:attrName>style.visibility</p:attrName>
                                        </p:attrNameLst>
                                      </p:cBhvr>
                                      <p:to>
                                        <p:strVal val="visible"/>
                                      </p:to>
                                    </p:set>
                                    <p:animEffect transition="in" filter="fade">
                                      <p:cBhvr>
                                        <p:cTn id="26" dur="500"/>
                                        <p:tgtEl>
                                          <p:spTgt spid="40">
                                            <p:txEl>
                                              <p:pRg st="15" end="15"/>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6"/>
                                        </p:tgtEl>
                                        <p:attrNameLst>
                                          <p:attrName>style.visibility</p:attrName>
                                        </p:attrNameLst>
                                      </p:cBhvr>
                                      <p:to>
                                        <p:strVal val="visible"/>
                                      </p:to>
                                    </p:set>
                                    <p:animEffect transition="in" filter="fade">
                                      <p:cBhvr>
                                        <p:cTn id="36"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590931"/>
          </a:xfrm>
        </p:spPr>
        <p:txBody>
          <a:bodyPr/>
          <a:lstStyle/>
          <a:p>
            <a:r>
              <a:rPr lang="en-US" sz="3600" dirty="0">
                <a:solidFill>
                  <a:schemeClr val="bg1"/>
                </a:solidFill>
              </a:rPr>
              <a:t>Constructors</a:t>
            </a:r>
            <a:endParaRPr lang="en-US" dirty="0">
              <a:solidFill>
                <a:schemeClr val="bg1"/>
              </a:solidFill>
            </a:endParaRPr>
          </a:p>
        </p:txBody>
      </p:sp>
      <p:sp>
        <p:nvSpPr>
          <p:cNvPr id="5" name="Text Placeholder 4">
            <a:extLst>
              <a:ext uri="{FF2B5EF4-FFF2-40B4-BE49-F238E27FC236}">
                <a16:creationId xmlns:a16="http://schemas.microsoft.com/office/drawing/2014/main" id="{0D5590F3-613A-480F-B191-D5691164C046}"/>
              </a:ext>
            </a:extLst>
          </p:cNvPr>
          <p:cNvSpPr>
            <a:spLocks noGrp="1"/>
          </p:cNvSpPr>
          <p:nvPr>
            <p:ph type="body" sz="quarter" idx="13"/>
          </p:nvPr>
        </p:nvSpPr>
        <p:spPr>
          <a:xfrm>
            <a:off x="610869" y="1173794"/>
            <a:ext cx="3383280" cy="452432"/>
          </a:xfrm>
        </p:spPr>
        <p:txBody>
          <a:bodyPr/>
          <a:lstStyle/>
          <a:p>
            <a:r>
              <a:rPr lang="en-US" sz="2600" dirty="0">
                <a:solidFill>
                  <a:schemeClr val="accent1"/>
                </a:solidFill>
              </a:rPr>
              <a:t>Behind the Scenes</a:t>
            </a:r>
          </a:p>
        </p:txBody>
      </p:sp>
      <p:sp>
        <p:nvSpPr>
          <p:cNvPr id="40" name="Rectangle 39">
            <a:extLst>
              <a:ext uri="{FF2B5EF4-FFF2-40B4-BE49-F238E27FC236}">
                <a16:creationId xmlns:a16="http://schemas.microsoft.com/office/drawing/2014/main" id="{CD137E5E-C390-4A04-B7D5-31EEC2974B91}"/>
              </a:ext>
            </a:extLst>
          </p:cNvPr>
          <p:cNvSpPr/>
          <p:nvPr/>
        </p:nvSpPr>
        <p:spPr>
          <a:xfrm>
            <a:off x="4285611" y="685800"/>
            <a:ext cx="7498080" cy="34747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246888" rtlCol="0" anchor="ctr"/>
          <a:lstStyle/>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class</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defTabSz="460375"/>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double</a:t>
            </a:r>
            <a:r>
              <a:rPr lang="en-US" sz="1700" dirty="0">
                <a:solidFill>
                  <a:srgbClr val="000000"/>
                </a:solidFill>
                <a:latin typeface="Consolas" panose="020B0609020204030204" pitchFamily="49" charset="0"/>
              </a:rPr>
              <a:t>	_price;</a:t>
            </a:r>
          </a:p>
          <a:p>
            <a:pPr defTabSz="460375"/>
            <a:r>
              <a:rPr lang="en-US" sz="1700" dirty="0">
                <a:solidFill>
                  <a:srgbClr val="0000FF"/>
                </a:solidFill>
                <a:latin typeface="Consolas" panose="020B0609020204030204" pitchFamily="49" charset="0"/>
              </a:rPr>
              <a:t>	int</a:t>
            </a:r>
            <a:r>
              <a:rPr lang="en-US" sz="1700" dirty="0">
                <a:solidFill>
                  <a:srgbClr val="000000"/>
                </a:solidFill>
                <a:latin typeface="Consolas" panose="020B0609020204030204" pitchFamily="49" charset="0"/>
              </a:rPr>
              <a:t>		_miles;</a:t>
            </a:r>
          </a:p>
          <a:p>
            <a:pPr defTabSz="460375"/>
            <a:r>
              <a:rPr lang="en-US" sz="1700" dirty="0">
                <a:solidFill>
                  <a:srgbClr val="000000"/>
                </a:solidFill>
                <a:latin typeface="Consolas" panose="020B0609020204030204" pitchFamily="49" charset="0"/>
              </a:rPr>
              <a:t>	</a:t>
            </a:r>
            <a:r>
              <a:rPr lang="en-US" sz="1700" dirty="0">
                <a:solidFill>
                  <a:schemeClr val="accent3"/>
                </a:solidFill>
                <a:latin typeface="Consolas" panose="020B0609020204030204" pitchFamily="49" charset="0"/>
              </a:rPr>
              <a:t>string</a:t>
            </a:r>
            <a:r>
              <a:rPr lang="en-US" sz="1700" dirty="0">
                <a:solidFill>
                  <a:srgbClr val="000000"/>
                </a:solidFill>
                <a:latin typeface="Consolas" panose="020B0609020204030204" pitchFamily="49" charset="0"/>
              </a:rPr>
              <a:t>	_make;</a:t>
            </a:r>
          </a:p>
          <a:p>
            <a:pPr defTabSz="460375"/>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lang="en-US" sz="1700" dirty="0">
                <a:solidFill>
                  <a:srgbClr val="000000"/>
                </a:solidFill>
                <a:latin typeface="Consolas" panose="020B0609020204030204" pitchFamily="49" charset="0"/>
              </a:rPr>
              <a:t>	</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_model;</a:t>
            </a:r>
          </a:p>
          <a:p>
            <a:pPr lvl="0" defTabSz="460375">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public</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b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b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rgbClr val="008000"/>
                </a:solidFill>
                <a:latin typeface="Consolas" panose="020B0609020204030204" pitchFamily="49" charset="0"/>
              </a:rPr>
              <a:t>// Overloading constructors is okay</a:t>
            </a:r>
            <a:endPar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US" sz="1700" b="0" i="0" u="none" strike="noStrike" kern="1200" cap="none" spc="0" normalizeH="0" baseline="0" noProof="0" dirty="0">
              <a:ln>
                <a:noFill/>
              </a:ln>
              <a:solidFill>
                <a:srgbClr val="008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Car</a:t>
            </a:r>
            <a:r>
              <a:rPr lang="en-US" sz="1700" dirty="0">
                <a:solidFill>
                  <a:schemeClr val="tx1"/>
                </a:solidFill>
                <a:latin typeface="Consolas" panose="020B0609020204030204" pitchFamily="49" charset="0"/>
              </a:rPr>
              <a:t>(</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make</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model</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r>
              <a:rPr lang="en-US" sz="1700" dirty="0">
                <a:solidFill>
                  <a:srgbClr val="0000FF"/>
                </a:solidFill>
                <a:latin typeface="Consolas" panose="020B0609020204030204" pitchFamily="49" charset="0"/>
              </a:rPr>
              <a:t>double </a:t>
            </a:r>
            <a:r>
              <a:rPr lang="en-US" sz="1700" dirty="0">
                <a:solidFill>
                  <a:schemeClr val="accent3">
                    <a:lumMod val="75000"/>
                  </a:schemeClr>
                </a:solidFill>
                <a:latin typeface="Consolas" panose="020B0609020204030204" pitchFamily="49" charset="0"/>
              </a:rPr>
              <a:t>price</a:t>
            </a:r>
            <a:r>
              <a:rPr lang="en-US" sz="1700" dirty="0">
                <a:solidFill>
                  <a:srgbClr val="0000FF"/>
                </a:solidFill>
                <a:latin typeface="Consolas" panose="020B0609020204030204" pitchFamily="49" charset="0"/>
              </a:rPr>
              <a:t>, int </a:t>
            </a:r>
            <a:r>
              <a:rPr lang="en-US" sz="1700" dirty="0">
                <a:solidFill>
                  <a:schemeClr val="accent3">
                    <a:lumMod val="75000"/>
                  </a:schemeClr>
                </a:solidFill>
                <a:latin typeface="Consolas" panose="020B0609020204030204" pitchFamily="49" charset="0"/>
              </a:rPr>
              <a:t>miles</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make</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model</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4185430" y="685800"/>
            <a:ext cx="100182" cy="34747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Tree>
    <p:custDataLst>
      <p:tags r:id="rId1"/>
    </p:custDataLst>
    <p:extLst>
      <p:ext uri="{BB962C8B-B14F-4D97-AF65-F5344CB8AC3E}">
        <p14:creationId xmlns:p14="http://schemas.microsoft.com/office/powerpoint/2010/main" val="298707436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590931"/>
          </a:xfrm>
        </p:spPr>
        <p:txBody>
          <a:bodyPr/>
          <a:lstStyle/>
          <a:p>
            <a:r>
              <a:rPr lang="en-US" sz="3600" dirty="0">
                <a:solidFill>
                  <a:schemeClr val="bg1"/>
                </a:solidFill>
              </a:rPr>
              <a:t>Constructors</a:t>
            </a:r>
            <a:endParaRPr lang="en-US" dirty="0">
              <a:solidFill>
                <a:schemeClr val="bg1"/>
              </a:solidFill>
            </a:endParaRPr>
          </a:p>
        </p:txBody>
      </p:sp>
      <p:sp>
        <p:nvSpPr>
          <p:cNvPr id="5" name="Text Placeholder 4">
            <a:extLst>
              <a:ext uri="{FF2B5EF4-FFF2-40B4-BE49-F238E27FC236}">
                <a16:creationId xmlns:a16="http://schemas.microsoft.com/office/drawing/2014/main" id="{0D5590F3-613A-480F-B191-D5691164C046}"/>
              </a:ext>
            </a:extLst>
          </p:cNvPr>
          <p:cNvSpPr>
            <a:spLocks noGrp="1"/>
          </p:cNvSpPr>
          <p:nvPr>
            <p:ph type="body" sz="quarter" idx="13"/>
          </p:nvPr>
        </p:nvSpPr>
        <p:spPr>
          <a:xfrm>
            <a:off x="610869" y="1173794"/>
            <a:ext cx="3383280" cy="452432"/>
          </a:xfrm>
        </p:spPr>
        <p:txBody>
          <a:bodyPr/>
          <a:lstStyle/>
          <a:p>
            <a:r>
              <a:rPr lang="en-US" sz="2600" dirty="0">
                <a:solidFill>
                  <a:schemeClr val="accent1"/>
                </a:solidFill>
              </a:rPr>
              <a:t>Behind the Scenes</a:t>
            </a:r>
          </a:p>
        </p:txBody>
      </p:sp>
      <p:sp>
        <p:nvSpPr>
          <p:cNvPr id="40" name="Rectangle 39">
            <a:extLst>
              <a:ext uri="{FF2B5EF4-FFF2-40B4-BE49-F238E27FC236}">
                <a16:creationId xmlns:a16="http://schemas.microsoft.com/office/drawing/2014/main" id="{CD137E5E-C390-4A04-B7D5-31EEC2974B91}"/>
              </a:ext>
            </a:extLst>
          </p:cNvPr>
          <p:cNvSpPr/>
          <p:nvPr/>
        </p:nvSpPr>
        <p:spPr>
          <a:xfrm>
            <a:off x="4285611" y="685800"/>
            <a:ext cx="7498080" cy="34747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246888" rtlCol="0" anchor="ctr"/>
          <a:lstStyle/>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class</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defTabSz="460375"/>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double</a:t>
            </a:r>
            <a:r>
              <a:rPr lang="en-US" sz="1700" dirty="0">
                <a:solidFill>
                  <a:srgbClr val="000000"/>
                </a:solidFill>
                <a:latin typeface="Consolas" panose="020B0609020204030204" pitchFamily="49" charset="0"/>
              </a:rPr>
              <a:t>	_price;</a:t>
            </a:r>
          </a:p>
          <a:p>
            <a:pPr defTabSz="460375"/>
            <a:r>
              <a:rPr lang="en-US" sz="1700" dirty="0">
                <a:solidFill>
                  <a:srgbClr val="0000FF"/>
                </a:solidFill>
                <a:latin typeface="Consolas" panose="020B0609020204030204" pitchFamily="49" charset="0"/>
              </a:rPr>
              <a:t>	int</a:t>
            </a:r>
            <a:r>
              <a:rPr lang="en-US" sz="1700" dirty="0">
                <a:solidFill>
                  <a:srgbClr val="000000"/>
                </a:solidFill>
                <a:latin typeface="Consolas" panose="020B0609020204030204" pitchFamily="49" charset="0"/>
              </a:rPr>
              <a:t>		_miles;</a:t>
            </a:r>
          </a:p>
          <a:p>
            <a:pPr defTabSz="460375"/>
            <a:r>
              <a:rPr lang="en-US" sz="1700" dirty="0">
                <a:solidFill>
                  <a:srgbClr val="000000"/>
                </a:solidFill>
                <a:latin typeface="Consolas" panose="020B0609020204030204" pitchFamily="49" charset="0"/>
              </a:rPr>
              <a:t>	</a:t>
            </a:r>
            <a:r>
              <a:rPr lang="en-US" sz="1700" dirty="0">
                <a:solidFill>
                  <a:schemeClr val="accent3"/>
                </a:solidFill>
                <a:latin typeface="Consolas" panose="020B0609020204030204" pitchFamily="49" charset="0"/>
              </a:rPr>
              <a:t>string</a:t>
            </a:r>
            <a:r>
              <a:rPr lang="en-US" sz="1700" dirty="0">
                <a:solidFill>
                  <a:srgbClr val="000000"/>
                </a:solidFill>
                <a:latin typeface="Consolas" panose="020B0609020204030204" pitchFamily="49" charset="0"/>
              </a:rPr>
              <a:t>	_make;</a:t>
            </a:r>
          </a:p>
          <a:p>
            <a:pPr defTabSz="460375"/>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lang="en-US" sz="1700" dirty="0">
                <a:solidFill>
                  <a:srgbClr val="000000"/>
                </a:solidFill>
                <a:latin typeface="Consolas" panose="020B0609020204030204" pitchFamily="49" charset="0"/>
              </a:rPr>
              <a:t>	</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_model;</a:t>
            </a:r>
          </a:p>
          <a:p>
            <a:pPr lvl="0" defTabSz="460375">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public</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b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b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rgbClr val="008000"/>
                </a:solidFill>
                <a:latin typeface="Consolas" panose="020B0609020204030204" pitchFamily="49" charset="0"/>
              </a:rPr>
              <a:t>// Overloading constructors is okay</a:t>
            </a:r>
            <a:endPar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US" sz="1700" b="0" i="0" u="none" strike="noStrike" kern="1200" cap="none" spc="0" normalizeH="0" baseline="0" noProof="0" dirty="0">
              <a:ln>
                <a:noFill/>
              </a:ln>
              <a:solidFill>
                <a:srgbClr val="008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lang="en-US" sz="1700" dirty="0">
                <a:solidFill>
                  <a:schemeClr val="accent3">
                    <a:alpha val="15000"/>
                  </a:schemeClr>
                </a:solidFill>
                <a:latin typeface="Consolas" panose="020B0609020204030204" pitchFamily="49" charset="0"/>
              </a:rPr>
              <a:t>Car</a:t>
            </a:r>
            <a:r>
              <a:rPr lang="en-US" sz="1700" dirty="0">
                <a:solidFill>
                  <a:schemeClr val="tx1">
                    <a:alpha val="15000"/>
                  </a:schemeClr>
                </a:solidFill>
                <a:latin typeface="Consolas" panose="020B0609020204030204" pitchFamily="49" charset="0"/>
              </a:rPr>
              <a:t>(</a:t>
            </a:r>
            <a:r>
              <a:rPr lang="en-US" sz="1700" dirty="0">
                <a:solidFill>
                  <a:schemeClr val="accent3">
                    <a:alpha val="15000"/>
                  </a:schemeClr>
                </a:solidFill>
                <a:latin typeface="Consolas" panose="020B0609020204030204" pitchFamily="49" charset="0"/>
              </a:rPr>
              <a:t>string</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lumMod val="75000"/>
                    <a:alpha val="15000"/>
                  </a:schemeClr>
                </a:solidFill>
                <a:latin typeface="Consolas" panose="020B0609020204030204" pitchFamily="49" charset="0"/>
              </a:rPr>
              <a:t>make</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alpha val="15000"/>
                  </a:schemeClr>
                </a:solidFill>
                <a:latin typeface="Consolas" panose="020B0609020204030204" pitchFamily="49" charset="0"/>
              </a:rPr>
              <a:t>string</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lumMod val="75000"/>
                    <a:alpha val="15000"/>
                  </a:schemeClr>
                </a:solidFill>
                <a:latin typeface="Consolas" panose="020B0609020204030204" pitchFamily="49" charset="0"/>
              </a:rPr>
              <a:t>model</a:t>
            </a:r>
            <a:r>
              <a:rPr kumimoji="0" lang="en-US" sz="1700" b="0" i="0" u="none" strike="noStrike" kern="1200" cap="none" spc="0" normalizeH="0" baseline="0" noProof="0" dirty="0">
                <a:ln>
                  <a:noFill/>
                </a:ln>
                <a:solidFill>
                  <a:srgbClr val="000000">
                    <a:alpha val="15000"/>
                  </a:srgbClr>
                </a:solidFill>
                <a:effectLst/>
                <a:uLnTx/>
                <a:uFillTx/>
                <a:latin typeface="Consolas" panose="020B0609020204030204" pitchFamily="49" charset="0"/>
                <a:ea typeface="+mn-ea"/>
                <a:cs typeface="+mn-cs"/>
              </a:rPr>
              <a:t>);</a:t>
            </a: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alpha val="15000"/>
                  </a:srgbClr>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alpha val="15000"/>
                  </a:schemeClr>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alpha val="15000"/>
                  </a:srgbClr>
                </a:solidFill>
                <a:effectLst/>
                <a:uLnTx/>
                <a:uFillTx/>
                <a:latin typeface="Consolas" panose="020B0609020204030204" pitchFamily="49" charset="0"/>
                <a:ea typeface="+mn-ea"/>
                <a:cs typeface="+mn-cs"/>
              </a:rPr>
              <a:t>(</a:t>
            </a:r>
            <a:r>
              <a:rPr lang="en-US" sz="1700" dirty="0">
                <a:solidFill>
                  <a:srgbClr val="0000FF">
                    <a:alpha val="15000"/>
                  </a:srgbClr>
                </a:solidFill>
                <a:latin typeface="Consolas" panose="020B0609020204030204" pitchFamily="49" charset="0"/>
              </a:rPr>
              <a:t>double </a:t>
            </a:r>
            <a:r>
              <a:rPr lang="en-US" sz="1700" dirty="0">
                <a:solidFill>
                  <a:schemeClr val="accent3">
                    <a:lumMod val="75000"/>
                    <a:alpha val="15000"/>
                  </a:schemeClr>
                </a:solidFill>
                <a:latin typeface="Consolas" panose="020B0609020204030204" pitchFamily="49" charset="0"/>
              </a:rPr>
              <a:t>price</a:t>
            </a:r>
            <a:r>
              <a:rPr lang="en-US" sz="1700" dirty="0">
                <a:solidFill>
                  <a:srgbClr val="0000FF">
                    <a:alpha val="15000"/>
                  </a:srgbClr>
                </a:solidFill>
                <a:latin typeface="Consolas" panose="020B0609020204030204" pitchFamily="49" charset="0"/>
              </a:rPr>
              <a:t>, int </a:t>
            </a:r>
            <a:r>
              <a:rPr lang="en-US" sz="1700" dirty="0">
                <a:solidFill>
                  <a:schemeClr val="accent3">
                    <a:lumMod val="75000"/>
                    <a:alpha val="15000"/>
                  </a:schemeClr>
                </a:solidFill>
                <a:latin typeface="Consolas" panose="020B0609020204030204" pitchFamily="49" charset="0"/>
              </a:rPr>
              <a:t>miles</a:t>
            </a:r>
            <a:r>
              <a:rPr kumimoji="0" lang="en-US" sz="1700" b="0" i="0" u="none" strike="noStrike" kern="1200" cap="none" spc="0" normalizeH="0" baseline="0" noProof="0" dirty="0">
                <a:ln>
                  <a:noFill/>
                </a:ln>
                <a:solidFill>
                  <a:srgbClr val="000000">
                    <a:alpha val="15000"/>
                  </a:srgbClr>
                </a:solidFill>
                <a:effectLst/>
                <a:uLnTx/>
                <a:uFillTx/>
                <a:latin typeface="Consolas" panose="020B0609020204030204" pitchFamily="49" charset="0"/>
                <a:ea typeface="+mn-ea"/>
                <a:cs typeface="+mn-cs"/>
              </a:rPr>
              <a:t>, </a:t>
            </a:r>
            <a:r>
              <a:rPr lang="en-US" sz="1700" dirty="0">
                <a:solidFill>
                  <a:schemeClr val="accent3">
                    <a:alpha val="15000"/>
                  </a:schemeClr>
                </a:solidFill>
                <a:latin typeface="Consolas" panose="020B0609020204030204" pitchFamily="49" charset="0"/>
              </a:rPr>
              <a:t>string</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lumMod val="75000"/>
                    <a:alpha val="15000"/>
                  </a:schemeClr>
                </a:solidFill>
                <a:latin typeface="Consolas" panose="020B0609020204030204" pitchFamily="49" charset="0"/>
              </a:rPr>
              <a:t>make</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alpha val="15000"/>
                  </a:schemeClr>
                </a:solidFill>
                <a:latin typeface="Consolas" panose="020B0609020204030204" pitchFamily="49" charset="0"/>
              </a:rPr>
              <a:t>string</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lumMod val="75000"/>
                    <a:alpha val="15000"/>
                  </a:schemeClr>
                </a:solidFill>
                <a:latin typeface="Consolas" panose="020B0609020204030204" pitchFamily="49" charset="0"/>
              </a:rPr>
              <a:t>model</a:t>
            </a:r>
            <a:r>
              <a:rPr kumimoji="0" lang="en-US" sz="1700" b="0" i="0" u="none" strike="noStrike" kern="1200" cap="none" spc="0" normalizeH="0" baseline="0" noProof="0" dirty="0">
                <a:ln>
                  <a:noFill/>
                </a:ln>
                <a:solidFill>
                  <a:srgbClr val="000000">
                    <a:alpha val="15000"/>
                  </a:srgbClr>
                </a:solidFill>
                <a:effectLst/>
                <a:uLnTx/>
                <a:uFillTx/>
                <a:latin typeface="Consolas" panose="020B0609020204030204" pitchFamily="49" charset="0"/>
                <a:ea typeface="+mn-ea"/>
                <a:cs typeface="+mn-cs"/>
              </a:rPr>
              <a:t>);</a:t>
            </a: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4185430" y="685800"/>
            <a:ext cx="100182" cy="34747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8" name="Rectangle 17">
            <a:extLst>
              <a:ext uri="{FF2B5EF4-FFF2-40B4-BE49-F238E27FC236}">
                <a16:creationId xmlns:a16="http://schemas.microsoft.com/office/drawing/2014/main" id="{A1C5C99C-BDDA-49CD-ABF4-35BD5AD2BAAF}"/>
              </a:ext>
            </a:extLst>
          </p:cNvPr>
          <p:cNvSpPr>
            <a:spLocks/>
          </p:cNvSpPr>
          <p:nvPr/>
        </p:nvSpPr>
        <p:spPr>
          <a:xfrm>
            <a:off x="613555" y="1756863"/>
            <a:ext cx="3474720" cy="2403657"/>
          </a:xfrm>
          <a:prstGeom prst="rect">
            <a:avLst/>
          </a:prstGeom>
          <a:solidFill>
            <a:srgbClr val="FEF3E7"/>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91440" tIns="182880" rIns="9144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chemeClr val="accent3"/>
                </a:solidFill>
                <a:latin typeface="Consolas" panose="020B0609020204030204" pitchFamily="49" charset="0"/>
              </a:rPr>
              <a:t>Car</a:t>
            </a:r>
            <a:r>
              <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::Car()</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_price = 0;</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_miles = 0;</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_make = </a:t>
            </a:r>
            <a:r>
              <a:rPr lang="en-US" sz="1600" dirty="0">
                <a:solidFill>
                  <a:srgbClr val="A31515"/>
                </a:solidFill>
                <a:latin typeface="Consolas" panose="020B0609020204030204" pitchFamily="49" charset="0"/>
              </a:rPr>
              <a:t>"Unknown"</a:t>
            </a: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_model = </a:t>
            </a:r>
            <a:r>
              <a:rPr lang="en-US" sz="1600" dirty="0">
                <a:solidFill>
                  <a:srgbClr val="A31515"/>
                </a:solidFill>
                <a:latin typeface="Consolas" panose="020B0609020204030204" pitchFamily="49" charset="0"/>
              </a:rPr>
              <a:t>"Car"</a:t>
            </a:r>
            <a:r>
              <a:rPr lang="en-US" sz="1600" dirty="0">
                <a:solidFill>
                  <a:srgbClr val="000000"/>
                </a:solidFill>
                <a:latin typeface="Consolas" panose="020B0609020204030204" pitchFamily="49" charset="0"/>
              </a:rPr>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onsolas" panose="020B0609020204030204" pitchFamily="49" charset="0"/>
              </a:rPr>
              <a:t>}</a:t>
            </a:r>
            <a:endPar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p:txBody>
      </p:sp>
      <p:sp>
        <p:nvSpPr>
          <p:cNvPr id="19" name="Rectangle 18">
            <a:extLst>
              <a:ext uri="{FF2B5EF4-FFF2-40B4-BE49-F238E27FC236}">
                <a16:creationId xmlns:a16="http://schemas.microsoft.com/office/drawing/2014/main" id="{9E53DA43-030B-4E77-B920-6BE4C1D5D53E}"/>
              </a:ext>
              <a:ext uri="{C183D7F6-B498-43B3-948B-1728B52AA6E4}">
                <adec:decorative xmlns:adec="http://schemas.microsoft.com/office/drawing/2017/decorative" val="1"/>
              </a:ext>
            </a:extLst>
          </p:cNvPr>
          <p:cNvSpPr>
            <a:spLocks/>
          </p:cNvSpPr>
          <p:nvPr/>
        </p:nvSpPr>
        <p:spPr>
          <a:xfrm>
            <a:off x="513374" y="1756863"/>
            <a:ext cx="100182" cy="240365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8" name="Arrow: Right 7">
            <a:extLst>
              <a:ext uri="{FF2B5EF4-FFF2-40B4-BE49-F238E27FC236}">
                <a16:creationId xmlns:a16="http://schemas.microsoft.com/office/drawing/2014/main" id="{3174CDFF-1296-447C-8BE8-F98E814A5F8F}"/>
              </a:ext>
              <a:ext uri="{C183D7F6-B498-43B3-948B-1728B52AA6E4}">
                <adec:decorative xmlns:adec="http://schemas.microsoft.com/office/drawing/2017/decorative" val="1"/>
              </a:ext>
            </a:extLst>
          </p:cNvPr>
          <p:cNvSpPr/>
          <p:nvPr/>
        </p:nvSpPr>
        <p:spPr>
          <a:xfrm>
            <a:off x="4382767" y="2865120"/>
            <a:ext cx="507708" cy="367030"/>
          </a:xfrm>
          <a:prstGeom prst="rightArrow">
            <a:avLst/>
          </a:prstGeom>
          <a:solidFill>
            <a:schemeClr val="accent1"/>
          </a:solidFill>
          <a:ln>
            <a:solidFill>
              <a:schemeClr val="tx2"/>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7847165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590931"/>
          </a:xfrm>
        </p:spPr>
        <p:txBody>
          <a:bodyPr/>
          <a:lstStyle/>
          <a:p>
            <a:r>
              <a:rPr lang="en-US" sz="3600" dirty="0">
                <a:solidFill>
                  <a:schemeClr val="bg1"/>
                </a:solidFill>
              </a:rPr>
              <a:t>Constructors</a:t>
            </a:r>
            <a:endParaRPr lang="en-US" dirty="0">
              <a:solidFill>
                <a:schemeClr val="bg1"/>
              </a:solidFill>
            </a:endParaRPr>
          </a:p>
        </p:txBody>
      </p:sp>
      <p:sp>
        <p:nvSpPr>
          <p:cNvPr id="5" name="Text Placeholder 4">
            <a:extLst>
              <a:ext uri="{FF2B5EF4-FFF2-40B4-BE49-F238E27FC236}">
                <a16:creationId xmlns:a16="http://schemas.microsoft.com/office/drawing/2014/main" id="{0D5590F3-613A-480F-B191-D5691164C046}"/>
              </a:ext>
            </a:extLst>
          </p:cNvPr>
          <p:cNvSpPr>
            <a:spLocks noGrp="1"/>
          </p:cNvSpPr>
          <p:nvPr>
            <p:ph type="body" sz="quarter" idx="13"/>
          </p:nvPr>
        </p:nvSpPr>
        <p:spPr>
          <a:xfrm>
            <a:off x="610869" y="1173794"/>
            <a:ext cx="3383280" cy="452432"/>
          </a:xfrm>
        </p:spPr>
        <p:txBody>
          <a:bodyPr/>
          <a:lstStyle/>
          <a:p>
            <a:r>
              <a:rPr lang="en-US" sz="2600" dirty="0">
                <a:solidFill>
                  <a:schemeClr val="accent1"/>
                </a:solidFill>
              </a:rPr>
              <a:t>Behind the Scenes</a:t>
            </a:r>
          </a:p>
        </p:txBody>
      </p:sp>
      <p:sp>
        <p:nvSpPr>
          <p:cNvPr id="40" name="Rectangle 39">
            <a:extLst>
              <a:ext uri="{FF2B5EF4-FFF2-40B4-BE49-F238E27FC236}">
                <a16:creationId xmlns:a16="http://schemas.microsoft.com/office/drawing/2014/main" id="{CD137E5E-C390-4A04-B7D5-31EEC2974B91}"/>
              </a:ext>
            </a:extLst>
          </p:cNvPr>
          <p:cNvSpPr/>
          <p:nvPr/>
        </p:nvSpPr>
        <p:spPr>
          <a:xfrm>
            <a:off x="4285611" y="685800"/>
            <a:ext cx="7498080" cy="34747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246888" rtlCol="0" anchor="ctr"/>
          <a:lstStyle/>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class</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defTabSz="460375"/>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double</a:t>
            </a:r>
            <a:r>
              <a:rPr lang="en-US" sz="1700" dirty="0">
                <a:solidFill>
                  <a:srgbClr val="000000"/>
                </a:solidFill>
                <a:latin typeface="Consolas" panose="020B0609020204030204" pitchFamily="49" charset="0"/>
              </a:rPr>
              <a:t>	_price;</a:t>
            </a:r>
          </a:p>
          <a:p>
            <a:pPr defTabSz="460375"/>
            <a:r>
              <a:rPr lang="en-US" sz="1700" dirty="0">
                <a:solidFill>
                  <a:srgbClr val="0000FF"/>
                </a:solidFill>
                <a:latin typeface="Consolas" panose="020B0609020204030204" pitchFamily="49" charset="0"/>
              </a:rPr>
              <a:t>	int</a:t>
            </a:r>
            <a:r>
              <a:rPr lang="en-US" sz="1700" dirty="0">
                <a:solidFill>
                  <a:srgbClr val="000000"/>
                </a:solidFill>
                <a:latin typeface="Consolas" panose="020B0609020204030204" pitchFamily="49" charset="0"/>
              </a:rPr>
              <a:t>		_miles;</a:t>
            </a:r>
          </a:p>
          <a:p>
            <a:pPr defTabSz="460375"/>
            <a:r>
              <a:rPr lang="en-US" sz="1700" dirty="0">
                <a:solidFill>
                  <a:srgbClr val="000000"/>
                </a:solidFill>
                <a:latin typeface="Consolas" panose="020B0609020204030204" pitchFamily="49" charset="0"/>
              </a:rPr>
              <a:t>	</a:t>
            </a:r>
            <a:r>
              <a:rPr lang="en-US" sz="1700" dirty="0">
                <a:solidFill>
                  <a:schemeClr val="accent3"/>
                </a:solidFill>
                <a:latin typeface="Consolas" panose="020B0609020204030204" pitchFamily="49" charset="0"/>
              </a:rPr>
              <a:t>string</a:t>
            </a:r>
            <a:r>
              <a:rPr lang="en-US" sz="1700" dirty="0">
                <a:solidFill>
                  <a:srgbClr val="000000"/>
                </a:solidFill>
                <a:latin typeface="Consolas" panose="020B0609020204030204" pitchFamily="49" charset="0"/>
              </a:rPr>
              <a:t>	_make;</a:t>
            </a:r>
          </a:p>
          <a:p>
            <a:pPr defTabSz="460375"/>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lang="en-US" sz="1700" dirty="0">
                <a:solidFill>
                  <a:srgbClr val="000000"/>
                </a:solidFill>
                <a:latin typeface="Consolas" panose="020B0609020204030204" pitchFamily="49" charset="0"/>
              </a:rPr>
              <a:t>	</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_model;</a:t>
            </a:r>
          </a:p>
          <a:p>
            <a:pPr lvl="0" defTabSz="460375">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public</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b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b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rgbClr val="008000"/>
                </a:solidFill>
                <a:latin typeface="Consolas" panose="020B0609020204030204" pitchFamily="49" charset="0"/>
              </a:rPr>
              <a:t>// Overloading constructors is okay</a:t>
            </a:r>
            <a:endPar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alpha val="15000"/>
                  </a:srgbClr>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alpha val="15000"/>
                  </a:schemeClr>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alpha val="15000"/>
                  </a:srgbClr>
                </a:solidFill>
                <a:effectLst/>
                <a:uLnTx/>
                <a:uFillTx/>
                <a:latin typeface="Consolas" panose="020B0609020204030204" pitchFamily="49" charset="0"/>
                <a:ea typeface="+mn-ea"/>
                <a:cs typeface="+mn-cs"/>
              </a:rPr>
              <a:t>();</a:t>
            </a:r>
            <a:endParaRPr kumimoji="0" lang="en-US" sz="1700" b="0" i="0" u="none" strike="noStrike" kern="1200" cap="none" spc="0" normalizeH="0" baseline="0" noProof="0" dirty="0">
              <a:ln>
                <a:noFill/>
              </a:ln>
              <a:solidFill>
                <a:srgbClr val="008000">
                  <a:alpha val="15000"/>
                </a:srgbClr>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Car</a:t>
            </a:r>
            <a:r>
              <a:rPr lang="en-US" sz="1700" dirty="0">
                <a:solidFill>
                  <a:schemeClr val="tx1"/>
                </a:solidFill>
                <a:latin typeface="Consolas" panose="020B0609020204030204" pitchFamily="49" charset="0"/>
              </a:rPr>
              <a:t>(</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make</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model</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US" sz="1700" b="0" i="0" u="none" strike="noStrike" kern="1200" cap="none" spc="0" normalizeH="0" baseline="0" noProof="0" dirty="0">
              <a:ln>
                <a:noFill/>
              </a:ln>
              <a:solidFill>
                <a:srgbClr val="008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alpha val="15000"/>
                  </a:srgbClr>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alpha val="15000"/>
                  </a:schemeClr>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alpha val="15000"/>
                  </a:srgbClr>
                </a:solidFill>
                <a:effectLst/>
                <a:uLnTx/>
                <a:uFillTx/>
                <a:latin typeface="Consolas" panose="020B0609020204030204" pitchFamily="49" charset="0"/>
                <a:ea typeface="+mn-ea"/>
                <a:cs typeface="+mn-cs"/>
              </a:rPr>
              <a:t>(</a:t>
            </a:r>
            <a:r>
              <a:rPr lang="en-US" sz="1700" dirty="0">
                <a:solidFill>
                  <a:srgbClr val="0000FF">
                    <a:alpha val="15000"/>
                  </a:srgbClr>
                </a:solidFill>
                <a:latin typeface="Consolas" panose="020B0609020204030204" pitchFamily="49" charset="0"/>
              </a:rPr>
              <a:t>double </a:t>
            </a:r>
            <a:r>
              <a:rPr lang="en-US" sz="1700" dirty="0">
                <a:solidFill>
                  <a:schemeClr val="accent3">
                    <a:lumMod val="75000"/>
                    <a:alpha val="15000"/>
                  </a:schemeClr>
                </a:solidFill>
                <a:latin typeface="Consolas" panose="020B0609020204030204" pitchFamily="49" charset="0"/>
              </a:rPr>
              <a:t>price</a:t>
            </a:r>
            <a:r>
              <a:rPr lang="en-US" sz="1700" dirty="0">
                <a:solidFill>
                  <a:srgbClr val="0000FF">
                    <a:alpha val="15000"/>
                  </a:srgbClr>
                </a:solidFill>
                <a:latin typeface="Consolas" panose="020B0609020204030204" pitchFamily="49" charset="0"/>
              </a:rPr>
              <a:t>, int </a:t>
            </a:r>
            <a:r>
              <a:rPr lang="en-US" sz="1700" dirty="0">
                <a:solidFill>
                  <a:schemeClr val="accent3">
                    <a:lumMod val="75000"/>
                    <a:alpha val="15000"/>
                  </a:schemeClr>
                </a:solidFill>
                <a:latin typeface="Consolas" panose="020B0609020204030204" pitchFamily="49" charset="0"/>
              </a:rPr>
              <a:t>miles</a:t>
            </a:r>
            <a:r>
              <a:rPr kumimoji="0" lang="en-US" sz="1700" b="0" i="0" u="none" strike="noStrike" kern="1200" cap="none" spc="0" normalizeH="0" baseline="0" noProof="0" dirty="0">
                <a:ln>
                  <a:noFill/>
                </a:ln>
                <a:solidFill>
                  <a:srgbClr val="000000">
                    <a:alpha val="15000"/>
                  </a:srgbClr>
                </a:solidFill>
                <a:effectLst/>
                <a:uLnTx/>
                <a:uFillTx/>
                <a:latin typeface="Consolas" panose="020B0609020204030204" pitchFamily="49" charset="0"/>
                <a:ea typeface="+mn-ea"/>
                <a:cs typeface="+mn-cs"/>
              </a:rPr>
              <a:t>, </a:t>
            </a:r>
            <a:r>
              <a:rPr lang="en-US" sz="1700" dirty="0">
                <a:solidFill>
                  <a:schemeClr val="accent3">
                    <a:alpha val="15000"/>
                  </a:schemeClr>
                </a:solidFill>
                <a:latin typeface="Consolas" panose="020B0609020204030204" pitchFamily="49" charset="0"/>
              </a:rPr>
              <a:t>string</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lumMod val="75000"/>
                    <a:alpha val="15000"/>
                  </a:schemeClr>
                </a:solidFill>
                <a:latin typeface="Consolas" panose="020B0609020204030204" pitchFamily="49" charset="0"/>
              </a:rPr>
              <a:t>make</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alpha val="15000"/>
                  </a:schemeClr>
                </a:solidFill>
                <a:latin typeface="Consolas" panose="020B0609020204030204" pitchFamily="49" charset="0"/>
              </a:rPr>
              <a:t>string</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lumMod val="75000"/>
                    <a:alpha val="15000"/>
                  </a:schemeClr>
                </a:solidFill>
                <a:latin typeface="Consolas" panose="020B0609020204030204" pitchFamily="49" charset="0"/>
              </a:rPr>
              <a:t>model</a:t>
            </a:r>
            <a:r>
              <a:rPr kumimoji="0" lang="en-US" sz="1700" b="0" i="0" u="none" strike="noStrike" kern="1200" cap="none" spc="0" normalizeH="0" baseline="0" noProof="0" dirty="0">
                <a:ln>
                  <a:noFill/>
                </a:ln>
                <a:solidFill>
                  <a:srgbClr val="000000">
                    <a:alpha val="15000"/>
                  </a:srgbClr>
                </a:solidFill>
                <a:effectLst/>
                <a:uLnTx/>
                <a:uFillTx/>
                <a:latin typeface="Consolas" panose="020B0609020204030204" pitchFamily="49" charset="0"/>
                <a:ea typeface="+mn-ea"/>
                <a:cs typeface="+mn-cs"/>
              </a:rPr>
              <a:t>);</a:t>
            </a:r>
            <a:endParaRPr kumimoji="0" lang="en-US" sz="1700" b="0" i="0" u="none" strike="noStrike" kern="1200" cap="none" spc="0" normalizeH="0" baseline="0" noProof="0" dirty="0">
              <a:ln>
                <a:noFill/>
              </a:ln>
              <a:solidFill>
                <a:srgbClr val="008000">
                  <a:alpha val="15000"/>
                </a:srgbClr>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4185430" y="685800"/>
            <a:ext cx="100182" cy="34747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8" name="Rectangle 17">
            <a:extLst>
              <a:ext uri="{FF2B5EF4-FFF2-40B4-BE49-F238E27FC236}">
                <a16:creationId xmlns:a16="http://schemas.microsoft.com/office/drawing/2014/main" id="{A1C5C99C-BDDA-49CD-ABF4-35BD5AD2BAAF}"/>
              </a:ext>
            </a:extLst>
          </p:cNvPr>
          <p:cNvSpPr>
            <a:spLocks/>
          </p:cNvSpPr>
          <p:nvPr/>
        </p:nvSpPr>
        <p:spPr>
          <a:xfrm>
            <a:off x="613555" y="1756863"/>
            <a:ext cx="3474720" cy="2403657"/>
          </a:xfrm>
          <a:prstGeom prst="rect">
            <a:avLst/>
          </a:prstGeom>
          <a:solidFill>
            <a:srgbClr val="FEF3E7"/>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91440" tIns="182880" rIns="9144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chemeClr val="accent3"/>
                </a:solidFill>
                <a:latin typeface="Consolas" panose="020B0609020204030204" pitchFamily="49" charset="0"/>
              </a:rPr>
              <a:t>Car</a:t>
            </a:r>
            <a:r>
              <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::Car()</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_price = 0;</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_miles = 0;</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_make = </a:t>
            </a:r>
            <a:r>
              <a:rPr lang="en-US" sz="1600" dirty="0">
                <a:solidFill>
                  <a:srgbClr val="A31515"/>
                </a:solidFill>
                <a:latin typeface="Consolas" panose="020B0609020204030204" pitchFamily="49" charset="0"/>
              </a:rPr>
              <a:t>"Unknown"</a:t>
            </a: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_model = </a:t>
            </a:r>
            <a:r>
              <a:rPr lang="en-US" sz="1600" dirty="0">
                <a:solidFill>
                  <a:srgbClr val="A31515"/>
                </a:solidFill>
                <a:latin typeface="Consolas" panose="020B0609020204030204" pitchFamily="49" charset="0"/>
              </a:rPr>
              <a:t>"Car"</a:t>
            </a:r>
            <a:r>
              <a:rPr lang="en-US" sz="1600" dirty="0">
                <a:solidFill>
                  <a:srgbClr val="000000"/>
                </a:solidFill>
                <a:latin typeface="Consolas" panose="020B0609020204030204" pitchFamily="49" charset="0"/>
              </a:rPr>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onsolas" panose="020B0609020204030204" pitchFamily="49" charset="0"/>
              </a:rPr>
              <a:t>}</a:t>
            </a:r>
            <a:endPar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p:txBody>
      </p:sp>
      <p:sp>
        <p:nvSpPr>
          <p:cNvPr id="19" name="Rectangle 18">
            <a:extLst>
              <a:ext uri="{FF2B5EF4-FFF2-40B4-BE49-F238E27FC236}">
                <a16:creationId xmlns:a16="http://schemas.microsoft.com/office/drawing/2014/main" id="{9E53DA43-030B-4E77-B920-6BE4C1D5D53E}"/>
              </a:ext>
              <a:ext uri="{C183D7F6-B498-43B3-948B-1728B52AA6E4}">
                <adec:decorative xmlns:adec="http://schemas.microsoft.com/office/drawing/2017/decorative" val="1"/>
              </a:ext>
            </a:extLst>
          </p:cNvPr>
          <p:cNvSpPr>
            <a:spLocks/>
          </p:cNvSpPr>
          <p:nvPr/>
        </p:nvSpPr>
        <p:spPr>
          <a:xfrm>
            <a:off x="513374" y="1756863"/>
            <a:ext cx="100182" cy="240365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0" name="Rectangle 19">
            <a:extLst>
              <a:ext uri="{FF2B5EF4-FFF2-40B4-BE49-F238E27FC236}">
                <a16:creationId xmlns:a16="http://schemas.microsoft.com/office/drawing/2014/main" id="{8E64AF10-A7B8-44EB-915E-37585B54E120}"/>
              </a:ext>
            </a:extLst>
          </p:cNvPr>
          <p:cNvSpPr>
            <a:spLocks/>
          </p:cNvSpPr>
          <p:nvPr/>
        </p:nvSpPr>
        <p:spPr>
          <a:xfrm>
            <a:off x="613555" y="4291157"/>
            <a:ext cx="4114800" cy="1920240"/>
          </a:xfrm>
          <a:prstGeom prst="rect">
            <a:avLst/>
          </a:prstGeom>
          <a:solidFill>
            <a:srgbClr val="FEF3E7"/>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91440" tIns="182880" rIns="9144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chemeClr val="accent3"/>
                </a:solidFill>
                <a:latin typeface="Consolas" panose="020B0609020204030204" pitchFamily="49" charset="0"/>
              </a:rPr>
              <a:t>Car</a:t>
            </a:r>
            <a:r>
              <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::Car(</a:t>
            </a:r>
            <a:r>
              <a:rPr lang="en-US" sz="1600" dirty="0">
                <a:solidFill>
                  <a:schemeClr val="accent3"/>
                </a:solidFill>
                <a:latin typeface="Consolas" panose="020B0609020204030204" pitchFamily="49" charset="0"/>
              </a:rPr>
              <a:t>string</a:t>
            </a:r>
            <a:r>
              <a:rPr lang="en-US" sz="1600" dirty="0">
                <a:solidFill>
                  <a:srgbClr val="0000FF"/>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make</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 </a:t>
            </a:r>
            <a:r>
              <a:rPr lang="en-US" sz="1600" dirty="0">
                <a:solidFill>
                  <a:schemeClr val="accent3"/>
                </a:solidFill>
                <a:latin typeface="Consolas" panose="020B0609020204030204" pitchFamily="49" charset="0"/>
              </a:rPr>
              <a:t>string</a:t>
            </a:r>
            <a:r>
              <a:rPr lang="en-US" sz="1600" dirty="0">
                <a:solidFill>
                  <a:srgbClr val="0000FF"/>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model</a:t>
            </a:r>
            <a:r>
              <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lvl="0" defTabSz="457200">
              <a:defRPr/>
            </a:pP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_price = 0;</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_miles = 0;</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_make = </a:t>
            </a:r>
            <a:r>
              <a:rPr lang="en-US" sz="1600" dirty="0">
                <a:solidFill>
                  <a:schemeClr val="accent3">
                    <a:lumMod val="75000"/>
                  </a:schemeClr>
                </a:solidFill>
                <a:latin typeface="Consolas" panose="020B0609020204030204" pitchFamily="49" charset="0"/>
              </a:rPr>
              <a:t>make</a:t>
            </a: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_model = </a:t>
            </a:r>
            <a:r>
              <a:rPr lang="en-US" sz="1600" dirty="0">
                <a:solidFill>
                  <a:schemeClr val="accent3">
                    <a:lumMod val="75000"/>
                  </a:schemeClr>
                </a:solidFill>
                <a:latin typeface="Consolas" panose="020B0609020204030204" pitchFamily="49" charset="0"/>
              </a:rPr>
              <a:t>model</a:t>
            </a:r>
            <a:r>
              <a:rPr lang="en-US" sz="1600" dirty="0">
                <a:solidFill>
                  <a:srgbClr val="000000"/>
                </a:solidFill>
                <a:latin typeface="Consolas" panose="020B0609020204030204" pitchFamily="49" charset="0"/>
              </a:rPr>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onsolas" panose="020B0609020204030204" pitchFamily="49" charset="0"/>
              </a:rPr>
              <a:t>}</a:t>
            </a:r>
            <a:endPar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p:txBody>
      </p:sp>
      <p:sp>
        <p:nvSpPr>
          <p:cNvPr id="21" name="Rectangle 20">
            <a:extLst>
              <a:ext uri="{FF2B5EF4-FFF2-40B4-BE49-F238E27FC236}">
                <a16:creationId xmlns:a16="http://schemas.microsoft.com/office/drawing/2014/main" id="{780FD33D-DBB0-4EF7-9589-2A6FE45A948B}"/>
              </a:ext>
              <a:ext uri="{C183D7F6-B498-43B3-948B-1728B52AA6E4}">
                <adec:decorative xmlns:adec="http://schemas.microsoft.com/office/drawing/2017/decorative" val="1"/>
              </a:ext>
            </a:extLst>
          </p:cNvPr>
          <p:cNvSpPr>
            <a:spLocks/>
          </p:cNvSpPr>
          <p:nvPr/>
        </p:nvSpPr>
        <p:spPr>
          <a:xfrm>
            <a:off x="513374" y="4291157"/>
            <a:ext cx="100182" cy="19202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2" name="Arrow: Right 11">
            <a:extLst>
              <a:ext uri="{FF2B5EF4-FFF2-40B4-BE49-F238E27FC236}">
                <a16:creationId xmlns:a16="http://schemas.microsoft.com/office/drawing/2014/main" id="{393593D2-13D2-4918-93D8-F2D66D322963}"/>
              </a:ext>
              <a:ext uri="{C183D7F6-B498-43B3-948B-1728B52AA6E4}">
                <adec:decorative xmlns:adec="http://schemas.microsoft.com/office/drawing/2017/decorative" val="1"/>
              </a:ext>
            </a:extLst>
          </p:cNvPr>
          <p:cNvSpPr/>
          <p:nvPr/>
        </p:nvSpPr>
        <p:spPr>
          <a:xfrm>
            <a:off x="4382767" y="3122295"/>
            <a:ext cx="507708" cy="367030"/>
          </a:xfrm>
          <a:prstGeom prst="rightArrow">
            <a:avLst/>
          </a:prstGeom>
          <a:solidFill>
            <a:schemeClr val="accent1"/>
          </a:solidFill>
          <a:ln>
            <a:solidFill>
              <a:schemeClr val="tx2"/>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87152180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590931"/>
          </a:xfrm>
        </p:spPr>
        <p:txBody>
          <a:bodyPr/>
          <a:lstStyle/>
          <a:p>
            <a:r>
              <a:rPr lang="en-US" sz="3600" dirty="0">
                <a:solidFill>
                  <a:schemeClr val="bg1"/>
                </a:solidFill>
              </a:rPr>
              <a:t>Constructors</a:t>
            </a:r>
            <a:endParaRPr lang="en-US" dirty="0">
              <a:solidFill>
                <a:schemeClr val="bg1"/>
              </a:solidFill>
            </a:endParaRPr>
          </a:p>
        </p:txBody>
      </p:sp>
      <p:sp>
        <p:nvSpPr>
          <p:cNvPr id="5" name="Text Placeholder 4">
            <a:extLst>
              <a:ext uri="{FF2B5EF4-FFF2-40B4-BE49-F238E27FC236}">
                <a16:creationId xmlns:a16="http://schemas.microsoft.com/office/drawing/2014/main" id="{0D5590F3-613A-480F-B191-D5691164C046}"/>
              </a:ext>
            </a:extLst>
          </p:cNvPr>
          <p:cNvSpPr>
            <a:spLocks noGrp="1"/>
          </p:cNvSpPr>
          <p:nvPr>
            <p:ph type="body" sz="quarter" idx="13"/>
          </p:nvPr>
        </p:nvSpPr>
        <p:spPr>
          <a:xfrm>
            <a:off x="610869" y="1173794"/>
            <a:ext cx="3383280" cy="452432"/>
          </a:xfrm>
        </p:spPr>
        <p:txBody>
          <a:bodyPr/>
          <a:lstStyle/>
          <a:p>
            <a:r>
              <a:rPr lang="en-US" sz="2600" dirty="0">
                <a:solidFill>
                  <a:schemeClr val="accent1"/>
                </a:solidFill>
              </a:rPr>
              <a:t>Behind the Scenes</a:t>
            </a:r>
          </a:p>
        </p:txBody>
      </p:sp>
      <p:sp>
        <p:nvSpPr>
          <p:cNvPr id="40" name="Rectangle 39">
            <a:extLst>
              <a:ext uri="{FF2B5EF4-FFF2-40B4-BE49-F238E27FC236}">
                <a16:creationId xmlns:a16="http://schemas.microsoft.com/office/drawing/2014/main" id="{CD137E5E-C390-4A04-B7D5-31EEC2974B91}"/>
              </a:ext>
            </a:extLst>
          </p:cNvPr>
          <p:cNvSpPr/>
          <p:nvPr/>
        </p:nvSpPr>
        <p:spPr>
          <a:xfrm>
            <a:off x="4285611" y="685800"/>
            <a:ext cx="7498080" cy="34747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246888" rtlCol="0" anchor="ctr"/>
          <a:lstStyle/>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class</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defTabSz="460375"/>
            <a:r>
              <a:rPr lang="en-US" sz="1700" dirty="0">
                <a:solidFill>
                  <a:srgbClr val="000000"/>
                </a:solidFill>
                <a:latin typeface="Consolas" panose="020B0609020204030204" pitchFamily="49" charset="0"/>
              </a:rPr>
              <a:t>	</a:t>
            </a:r>
            <a:r>
              <a:rPr lang="en-US" sz="1700" dirty="0">
                <a:solidFill>
                  <a:srgbClr val="0000FF"/>
                </a:solidFill>
                <a:latin typeface="Consolas" panose="020B0609020204030204" pitchFamily="49" charset="0"/>
              </a:rPr>
              <a:t>double</a:t>
            </a:r>
            <a:r>
              <a:rPr lang="en-US" sz="1700" dirty="0">
                <a:solidFill>
                  <a:srgbClr val="000000"/>
                </a:solidFill>
                <a:latin typeface="Consolas" panose="020B0609020204030204" pitchFamily="49" charset="0"/>
              </a:rPr>
              <a:t>	_price;</a:t>
            </a:r>
          </a:p>
          <a:p>
            <a:pPr defTabSz="460375"/>
            <a:r>
              <a:rPr lang="en-US" sz="1700" dirty="0">
                <a:solidFill>
                  <a:srgbClr val="0000FF"/>
                </a:solidFill>
                <a:latin typeface="Consolas" panose="020B0609020204030204" pitchFamily="49" charset="0"/>
              </a:rPr>
              <a:t>	int</a:t>
            </a:r>
            <a:r>
              <a:rPr lang="en-US" sz="1700" dirty="0">
                <a:solidFill>
                  <a:srgbClr val="000000"/>
                </a:solidFill>
                <a:latin typeface="Consolas" panose="020B0609020204030204" pitchFamily="49" charset="0"/>
              </a:rPr>
              <a:t>		_miles;</a:t>
            </a:r>
          </a:p>
          <a:p>
            <a:pPr defTabSz="460375"/>
            <a:r>
              <a:rPr lang="en-US" sz="1700" dirty="0">
                <a:solidFill>
                  <a:srgbClr val="000000"/>
                </a:solidFill>
                <a:latin typeface="Consolas" panose="020B0609020204030204" pitchFamily="49" charset="0"/>
              </a:rPr>
              <a:t>	</a:t>
            </a:r>
            <a:r>
              <a:rPr lang="en-US" sz="1700" dirty="0">
                <a:solidFill>
                  <a:schemeClr val="accent3"/>
                </a:solidFill>
                <a:latin typeface="Consolas" panose="020B0609020204030204" pitchFamily="49" charset="0"/>
              </a:rPr>
              <a:t>string</a:t>
            </a:r>
            <a:r>
              <a:rPr lang="en-US" sz="1700" dirty="0">
                <a:solidFill>
                  <a:srgbClr val="000000"/>
                </a:solidFill>
                <a:latin typeface="Consolas" panose="020B0609020204030204" pitchFamily="49" charset="0"/>
              </a:rPr>
              <a:t>	_make;</a:t>
            </a:r>
          </a:p>
          <a:p>
            <a:pPr defTabSz="460375"/>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lang="en-US" sz="1700" dirty="0">
                <a:solidFill>
                  <a:srgbClr val="000000"/>
                </a:solidFill>
                <a:latin typeface="Consolas" panose="020B0609020204030204" pitchFamily="49" charset="0"/>
              </a:rPr>
              <a:t>	</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_model;</a:t>
            </a:r>
          </a:p>
          <a:p>
            <a:pPr lvl="0" defTabSz="460375">
              <a:defRPr/>
            </a:pP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public</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b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b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rgbClr val="008000"/>
                </a:solidFill>
                <a:latin typeface="Consolas" panose="020B0609020204030204" pitchFamily="49" charset="0"/>
              </a:rPr>
              <a:t>// Overloading constructors is okay</a:t>
            </a:r>
            <a:endPar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alpha val="15000"/>
                  </a:schemeClr>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alpha val="15000"/>
                  </a:srgbClr>
                </a:solidFill>
                <a:effectLst/>
                <a:uLnTx/>
                <a:uFillTx/>
                <a:latin typeface="Consolas" panose="020B0609020204030204" pitchFamily="49" charset="0"/>
                <a:ea typeface="+mn-ea"/>
                <a:cs typeface="+mn-cs"/>
              </a:rPr>
              <a:t>();</a:t>
            </a:r>
            <a:endParaRPr kumimoji="0" lang="en-US" sz="1700" b="0" i="0" u="none" strike="noStrike" kern="1200" cap="none" spc="0" normalizeH="0" baseline="0" noProof="0" dirty="0">
              <a:ln>
                <a:noFill/>
              </a:ln>
              <a:solidFill>
                <a:srgbClr val="008000">
                  <a:alpha val="15000"/>
                </a:srgbClr>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alpha val="15000"/>
                  </a:srgbClr>
                </a:solidFill>
                <a:effectLst/>
                <a:uLnTx/>
                <a:uFillTx/>
                <a:latin typeface="Consolas" panose="020B0609020204030204" pitchFamily="49" charset="0"/>
                <a:ea typeface="+mn-ea"/>
                <a:cs typeface="+mn-cs"/>
              </a:rPr>
              <a:t>	</a:t>
            </a:r>
            <a:r>
              <a:rPr lang="en-US" sz="1700" dirty="0">
                <a:solidFill>
                  <a:schemeClr val="accent3">
                    <a:alpha val="15000"/>
                  </a:schemeClr>
                </a:solidFill>
                <a:latin typeface="Consolas" panose="020B0609020204030204" pitchFamily="49" charset="0"/>
              </a:rPr>
              <a:t>Car</a:t>
            </a:r>
            <a:r>
              <a:rPr lang="en-US" sz="1700" dirty="0">
                <a:solidFill>
                  <a:schemeClr val="tx1">
                    <a:alpha val="15000"/>
                  </a:schemeClr>
                </a:solidFill>
                <a:latin typeface="Consolas" panose="020B0609020204030204" pitchFamily="49" charset="0"/>
              </a:rPr>
              <a:t>(</a:t>
            </a:r>
            <a:r>
              <a:rPr lang="en-US" sz="1700" dirty="0">
                <a:solidFill>
                  <a:schemeClr val="accent3">
                    <a:alpha val="15000"/>
                  </a:schemeClr>
                </a:solidFill>
                <a:latin typeface="Consolas" panose="020B0609020204030204" pitchFamily="49" charset="0"/>
              </a:rPr>
              <a:t>string</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lumMod val="75000"/>
                    <a:alpha val="15000"/>
                  </a:schemeClr>
                </a:solidFill>
                <a:latin typeface="Consolas" panose="020B0609020204030204" pitchFamily="49" charset="0"/>
              </a:rPr>
              <a:t>make</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alpha val="15000"/>
                  </a:schemeClr>
                </a:solidFill>
                <a:latin typeface="Consolas" panose="020B0609020204030204" pitchFamily="49" charset="0"/>
              </a:rPr>
              <a:t>string</a:t>
            </a:r>
            <a:r>
              <a:rPr kumimoji="0" lang="en-US" sz="1700" b="0" i="0" u="none" strike="noStrike" kern="1200" cap="none" spc="0" normalizeH="0" baseline="0" noProof="0" dirty="0">
                <a:ln>
                  <a:noFill/>
                </a:ln>
                <a:solidFill>
                  <a:srgbClr val="0000FF">
                    <a:alpha val="15000"/>
                  </a:srgbClr>
                </a:solidFill>
                <a:effectLst/>
                <a:uLnTx/>
                <a:uFillTx/>
                <a:latin typeface="Consolas" panose="020B0609020204030204" pitchFamily="49" charset="0"/>
                <a:ea typeface="+mn-ea"/>
                <a:cs typeface="+mn-cs"/>
              </a:rPr>
              <a:t> </a:t>
            </a:r>
            <a:r>
              <a:rPr lang="en-US" sz="1700" dirty="0">
                <a:solidFill>
                  <a:schemeClr val="accent3">
                    <a:lumMod val="75000"/>
                    <a:alpha val="15000"/>
                  </a:schemeClr>
                </a:solidFill>
                <a:latin typeface="Consolas" panose="020B0609020204030204" pitchFamily="49" charset="0"/>
              </a:rPr>
              <a:t>model</a:t>
            </a:r>
            <a:r>
              <a:rPr kumimoji="0" lang="en-US" sz="1700" b="0" i="0" u="none" strike="noStrike" kern="1200" cap="none" spc="0" normalizeH="0" baseline="0" noProof="0" dirty="0">
                <a:ln>
                  <a:noFill/>
                </a:ln>
                <a:solidFill>
                  <a:srgbClr val="000000">
                    <a:alpha val="15000"/>
                  </a:srgbClr>
                </a:solidFill>
                <a:effectLst/>
                <a:uLnTx/>
                <a:uFillTx/>
                <a:latin typeface="Consolas" panose="020B0609020204030204" pitchFamily="49" charset="0"/>
                <a:ea typeface="+mn-ea"/>
                <a:cs typeface="+mn-cs"/>
              </a:rPr>
              <a:t>);</a:t>
            </a:r>
            <a:endParaRPr kumimoji="0" lang="en-US" sz="1700" b="0" i="0" u="none" strike="noStrike" kern="1200" cap="none" spc="0" normalizeH="0" baseline="0" noProof="0" dirty="0">
              <a:ln>
                <a:noFill/>
              </a:ln>
              <a:solidFill>
                <a:srgbClr val="008000">
                  <a:alpha val="15000"/>
                </a:srgbClr>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2B91AF"/>
                </a:solidFill>
                <a:effectLst/>
                <a:uLnTx/>
                <a:uFillTx/>
                <a:latin typeface="Consolas" panose="020B0609020204030204" pitchFamily="49" charset="0"/>
                <a:ea typeface="+mn-ea"/>
                <a:cs typeface="+mn-cs"/>
              </a:rPr>
              <a:t>	</a:t>
            </a:r>
            <a:r>
              <a:rPr kumimoji="0" lang="en-US" sz="1700" b="0" i="0" u="none" strike="noStrike" kern="1200" cap="none" spc="0" normalizeH="0" baseline="0" noProof="0" dirty="0">
                <a:ln>
                  <a:noFill/>
                </a:ln>
                <a:solidFill>
                  <a:schemeClr val="accent3"/>
                </a:solidFill>
                <a:effectLst/>
                <a:uLnTx/>
                <a:uFillTx/>
                <a:latin typeface="Consolas" panose="020B0609020204030204" pitchFamily="49" charset="0"/>
                <a:ea typeface="+mn-ea"/>
                <a:cs typeface="+mn-cs"/>
              </a:rPr>
              <a:t>Car</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r>
              <a:rPr lang="en-US" sz="1700" dirty="0">
                <a:solidFill>
                  <a:srgbClr val="0000FF"/>
                </a:solidFill>
                <a:latin typeface="Consolas" panose="020B0609020204030204" pitchFamily="49" charset="0"/>
              </a:rPr>
              <a:t>double </a:t>
            </a:r>
            <a:r>
              <a:rPr lang="en-US" sz="1700" dirty="0">
                <a:solidFill>
                  <a:schemeClr val="accent3">
                    <a:lumMod val="75000"/>
                  </a:schemeClr>
                </a:solidFill>
                <a:latin typeface="Consolas" panose="020B0609020204030204" pitchFamily="49" charset="0"/>
              </a:rPr>
              <a:t>price</a:t>
            </a:r>
            <a:r>
              <a:rPr lang="en-US" sz="1700" dirty="0">
                <a:solidFill>
                  <a:srgbClr val="0000FF"/>
                </a:solidFill>
                <a:latin typeface="Consolas" panose="020B0609020204030204" pitchFamily="49" charset="0"/>
              </a:rPr>
              <a:t>, int </a:t>
            </a:r>
            <a:r>
              <a:rPr lang="en-US" sz="1700" dirty="0">
                <a:solidFill>
                  <a:schemeClr val="accent3">
                    <a:lumMod val="75000"/>
                  </a:schemeClr>
                </a:solidFill>
                <a:latin typeface="Consolas" panose="020B0609020204030204" pitchFamily="49" charset="0"/>
              </a:rPr>
              <a:t>miles</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make</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solidFill>
                <a:latin typeface="Consolas" panose="020B0609020204030204" pitchFamily="49" charset="0"/>
              </a:rPr>
              <a:t>string</a:t>
            </a:r>
            <a:r>
              <a:rPr kumimoji="0" lang="en-US" sz="17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a:t>
            </a:r>
            <a:r>
              <a:rPr lang="en-US" sz="1700" dirty="0">
                <a:solidFill>
                  <a:schemeClr val="accent3">
                    <a:lumMod val="75000"/>
                  </a:schemeClr>
                </a:solidFill>
                <a:latin typeface="Consolas" panose="020B0609020204030204" pitchFamily="49" charset="0"/>
              </a:rPr>
              <a:t>model</a:t>
            </a: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endParaRPr kumimoji="0" lang="en-US" sz="1700" b="0" i="0" u="none" strike="noStrike" kern="1200" cap="none" spc="0" normalizeH="0" baseline="0" noProof="0" dirty="0">
              <a:ln>
                <a:noFill/>
              </a:ln>
              <a:solidFill>
                <a:srgbClr val="008000"/>
              </a:solidFill>
              <a:effectLst/>
              <a:uLnTx/>
              <a:uFillTx/>
              <a:latin typeface="Consolas" panose="020B0609020204030204" pitchFamily="49" charset="0"/>
              <a:ea typeface="+mn-ea"/>
              <a:cs typeface="+mn-cs"/>
            </a:endParaRPr>
          </a:p>
          <a:p>
            <a:pPr marL="0" marR="0" lvl="0" indent="0" algn="l" defTabSz="460375" rtl="0" eaLnBrk="1" fontAlgn="auto" latinLnBrk="0" hangingPunct="1">
              <a:lnSpc>
                <a:spcPct val="100000"/>
              </a:lnSpc>
              <a:spcBef>
                <a:spcPts val="0"/>
              </a:spcBef>
              <a:spcAft>
                <a:spcPts val="0"/>
              </a:spcAft>
              <a:buClrTx/>
              <a:buSzTx/>
              <a:buFontTx/>
              <a:buNone/>
              <a:tabLst/>
              <a:defRPr/>
            </a:pPr>
            <a:r>
              <a:rPr kumimoji="0" lang="en-US" sz="17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4185430" y="685800"/>
            <a:ext cx="100182" cy="34747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4" name="Rectangle 13">
            <a:extLst>
              <a:ext uri="{FF2B5EF4-FFF2-40B4-BE49-F238E27FC236}">
                <a16:creationId xmlns:a16="http://schemas.microsoft.com/office/drawing/2014/main" id="{2E5AD1DE-FC14-4230-BA20-0C36D9DB4618}"/>
              </a:ext>
            </a:extLst>
          </p:cNvPr>
          <p:cNvSpPr>
            <a:spLocks/>
          </p:cNvSpPr>
          <p:nvPr/>
        </p:nvSpPr>
        <p:spPr>
          <a:xfrm>
            <a:off x="4925691" y="4291157"/>
            <a:ext cx="6858000" cy="1920240"/>
          </a:xfrm>
          <a:prstGeom prst="rect">
            <a:avLst/>
          </a:prstGeom>
          <a:solidFill>
            <a:srgbClr val="FEF3E7"/>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91440" tIns="182880" rIns="91440" bIns="182880" rtlCol="0" anchor="ctr"/>
          <a:lstStyle/>
          <a:p>
            <a:pPr lvl="0" defTabSz="457200">
              <a:defRPr/>
            </a:pPr>
            <a:r>
              <a:rPr lang="en-US" sz="1600" dirty="0">
                <a:solidFill>
                  <a:schemeClr val="accent3"/>
                </a:solidFill>
                <a:latin typeface="Consolas" panose="020B0609020204030204" pitchFamily="49" charset="0"/>
              </a:rPr>
              <a:t>Car</a:t>
            </a:r>
            <a:r>
              <a:rPr lang="en-US" sz="1600" dirty="0">
                <a:solidFill>
                  <a:srgbClr val="000000"/>
                </a:solidFill>
                <a:latin typeface="Consolas" panose="020B0609020204030204" pitchFamily="49" charset="0"/>
              </a:rPr>
              <a:t>::Car(</a:t>
            </a:r>
            <a:r>
              <a:rPr lang="en-US" sz="1600" dirty="0">
                <a:solidFill>
                  <a:srgbClr val="0000FF"/>
                </a:solidFill>
                <a:latin typeface="Consolas" panose="020B0609020204030204" pitchFamily="49" charset="0"/>
              </a:rPr>
              <a:t>double </a:t>
            </a:r>
            <a:r>
              <a:rPr lang="en-US" sz="1600" dirty="0">
                <a:solidFill>
                  <a:schemeClr val="accent3">
                    <a:lumMod val="75000"/>
                  </a:schemeClr>
                </a:solidFill>
                <a:latin typeface="Consolas" panose="020B0609020204030204" pitchFamily="49" charset="0"/>
              </a:rPr>
              <a:t>price</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 int </a:t>
            </a:r>
            <a:r>
              <a:rPr lang="en-US" sz="1600" dirty="0">
                <a:solidFill>
                  <a:schemeClr val="accent3">
                    <a:lumMod val="75000"/>
                  </a:schemeClr>
                </a:solidFill>
                <a:latin typeface="Consolas" panose="020B0609020204030204" pitchFamily="49" charset="0"/>
              </a:rPr>
              <a:t>miles</a:t>
            </a:r>
            <a:r>
              <a:rPr lang="en-US" sz="1600" dirty="0">
                <a:solidFill>
                  <a:srgbClr val="000000"/>
                </a:solidFill>
                <a:latin typeface="Consolas" panose="020B0609020204030204" pitchFamily="49" charset="0"/>
              </a:rPr>
              <a:t>, </a:t>
            </a:r>
            <a:r>
              <a:rPr lang="en-US" sz="1600" dirty="0">
                <a:solidFill>
                  <a:schemeClr val="accent3"/>
                </a:solidFill>
                <a:latin typeface="Consolas" panose="020B0609020204030204" pitchFamily="49" charset="0"/>
              </a:rPr>
              <a:t>string</a:t>
            </a:r>
            <a:r>
              <a:rPr lang="en-US" sz="1600" dirty="0">
                <a:solidFill>
                  <a:srgbClr val="0000FF"/>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make</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 </a:t>
            </a:r>
            <a:r>
              <a:rPr lang="en-US" sz="1600" dirty="0">
                <a:solidFill>
                  <a:schemeClr val="accent3"/>
                </a:solidFill>
                <a:latin typeface="Consolas" panose="020B0609020204030204" pitchFamily="49" charset="0"/>
              </a:rPr>
              <a:t>string</a:t>
            </a:r>
            <a:r>
              <a:rPr lang="en-US" sz="1600" dirty="0">
                <a:solidFill>
                  <a:srgbClr val="0000FF"/>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model</a:t>
            </a:r>
            <a:r>
              <a:rPr lang="en-US" sz="1600" dirty="0">
                <a:solidFill>
                  <a:srgbClr val="000000"/>
                </a:solidFill>
                <a:latin typeface="Consolas" panose="020B0609020204030204" pitchFamily="49" charset="0"/>
              </a:rPr>
              <a:t>)</a:t>
            </a:r>
          </a:p>
          <a:p>
            <a:pPr lvl="0" defTabSz="457200">
              <a:defRPr/>
            </a:pPr>
            <a:r>
              <a:rPr lang="en-US" sz="1600" dirty="0">
                <a:solidFill>
                  <a:srgbClr val="000000"/>
                </a:solidFill>
                <a:latin typeface="Consolas" panose="020B0609020204030204" pitchFamily="49" charset="0"/>
              </a:rPr>
              <a:t>{</a:t>
            </a:r>
          </a:p>
          <a:p>
            <a:pPr lvl="0" defTabSz="457200">
              <a:defRPr/>
            </a:pPr>
            <a:r>
              <a:rPr lang="en-US" sz="1600" dirty="0">
                <a:solidFill>
                  <a:srgbClr val="000000"/>
                </a:solidFill>
                <a:latin typeface="Consolas" panose="020B0609020204030204" pitchFamily="49" charset="0"/>
              </a:rPr>
              <a:t> 	_price = </a:t>
            </a:r>
            <a:r>
              <a:rPr lang="en-US" sz="1600" dirty="0">
                <a:solidFill>
                  <a:schemeClr val="accent3">
                    <a:lumMod val="75000"/>
                  </a:schemeClr>
                </a:solidFill>
                <a:latin typeface="Consolas" panose="020B0609020204030204" pitchFamily="49" charset="0"/>
              </a:rPr>
              <a:t>price</a:t>
            </a: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_miles = </a:t>
            </a:r>
            <a:r>
              <a:rPr lang="en-US" sz="1600" dirty="0">
                <a:solidFill>
                  <a:schemeClr val="accent3">
                    <a:lumMod val="75000"/>
                  </a:schemeClr>
                </a:solidFill>
                <a:latin typeface="Consolas" panose="020B0609020204030204" pitchFamily="49" charset="0"/>
              </a:rPr>
              <a:t>miles</a:t>
            </a: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_make = </a:t>
            </a:r>
            <a:r>
              <a:rPr lang="en-US" sz="1600" dirty="0">
                <a:solidFill>
                  <a:schemeClr val="accent3">
                    <a:lumMod val="75000"/>
                  </a:schemeClr>
                </a:solidFill>
                <a:latin typeface="Consolas" panose="020B0609020204030204" pitchFamily="49" charset="0"/>
              </a:rPr>
              <a:t>make</a:t>
            </a: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_model = </a:t>
            </a:r>
            <a:r>
              <a:rPr lang="en-US" sz="1600" dirty="0">
                <a:solidFill>
                  <a:schemeClr val="accent3">
                    <a:lumMod val="75000"/>
                  </a:schemeClr>
                </a:solidFill>
                <a:latin typeface="Consolas" panose="020B0609020204030204" pitchFamily="49" charset="0"/>
              </a:rPr>
              <a:t>model</a:t>
            </a:r>
            <a:r>
              <a:rPr lang="en-US" sz="1600" dirty="0">
                <a:solidFill>
                  <a:srgbClr val="000000"/>
                </a:solidFill>
                <a:latin typeface="Consolas" panose="020B0609020204030204" pitchFamily="49" charset="0"/>
              </a:rPr>
              <a:t>;</a:t>
            </a:r>
          </a:p>
          <a:p>
            <a:pPr lvl="0" defTabSz="457200">
              <a:defRPr/>
            </a:pPr>
            <a:r>
              <a:rPr lang="en-US" sz="1600" dirty="0">
                <a:solidFill>
                  <a:srgbClr val="000000"/>
                </a:solidFill>
                <a:latin typeface="Consolas" panose="020B0609020204030204" pitchFamily="49" charset="0"/>
              </a:rPr>
              <a:t>}</a:t>
            </a:r>
          </a:p>
        </p:txBody>
      </p:sp>
      <p:sp>
        <p:nvSpPr>
          <p:cNvPr id="17" name="Rectangle 16">
            <a:extLst>
              <a:ext uri="{FF2B5EF4-FFF2-40B4-BE49-F238E27FC236}">
                <a16:creationId xmlns:a16="http://schemas.microsoft.com/office/drawing/2014/main" id="{E8E5F46B-736C-4860-A188-A48676B2D5E5}"/>
              </a:ext>
              <a:ext uri="{C183D7F6-B498-43B3-948B-1728B52AA6E4}">
                <adec:decorative xmlns:adec="http://schemas.microsoft.com/office/drawing/2017/decorative" val="1"/>
              </a:ext>
            </a:extLst>
          </p:cNvPr>
          <p:cNvSpPr>
            <a:spLocks/>
          </p:cNvSpPr>
          <p:nvPr/>
        </p:nvSpPr>
        <p:spPr>
          <a:xfrm>
            <a:off x="4825510" y="4291157"/>
            <a:ext cx="100182" cy="19202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8" name="Rectangle 17">
            <a:extLst>
              <a:ext uri="{FF2B5EF4-FFF2-40B4-BE49-F238E27FC236}">
                <a16:creationId xmlns:a16="http://schemas.microsoft.com/office/drawing/2014/main" id="{A1C5C99C-BDDA-49CD-ABF4-35BD5AD2BAAF}"/>
              </a:ext>
            </a:extLst>
          </p:cNvPr>
          <p:cNvSpPr>
            <a:spLocks/>
          </p:cNvSpPr>
          <p:nvPr/>
        </p:nvSpPr>
        <p:spPr>
          <a:xfrm>
            <a:off x="613555" y="1756863"/>
            <a:ext cx="3474720" cy="2403657"/>
          </a:xfrm>
          <a:prstGeom prst="rect">
            <a:avLst/>
          </a:prstGeom>
          <a:solidFill>
            <a:srgbClr val="FEF3E7"/>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91440" tIns="182880" rIns="9144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chemeClr val="accent3"/>
                </a:solidFill>
                <a:latin typeface="Consolas" panose="020B0609020204030204" pitchFamily="49" charset="0"/>
              </a:rPr>
              <a:t>Car</a:t>
            </a:r>
            <a:r>
              <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::Car()</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_price = 0;</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_miles = 0;</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_make = </a:t>
            </a:r>
            <a:r>
              <a:rPr lang="en-US" sz="1600" dirty="0">
                <a:solidFill>
                  <a:srgbClr val="A31515"/>
                </a:solidFill>
                <a:latin typeface="Consolas" panose="020B0609020204030204" pitchFamily="49" charset="0"/>
              </a:rPr>
              <a:t>"Unknown"</a:t>
            </a: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_model = </a:t>
            </a:r>
            <a:r>
              <a:rPr lang="en-US" sz="1600" dirty="0">
                <a:solidFill>
                  <a:srgbClr val="A31515"/>
                </a:solidFill>
                <a:latin typeface="Consolas" panose="020B0609020204030204" pitchFamily="49" charset="0"/>
              </a:rPr>
              <a:t>"Car"</a:t>
            </a:r>
            <a:r>
              <a:rPr lang="en-US" sz="1600" dirty="0">
                <a:solidFill>
                  <a:srgbClr val="000000"/>
                </a:solidFill>
                <a:latin typeface="Consolas" panose="020B0609020204030204" pitchFamily="49" charset="0"/>
              </a:rPr>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onsolas" panose="020B0609020204030204" pitchFamily="49" charset="0"/>
              </a:rPr>
              <a:t>}</a:t>
            </a:r>
            <a:endPar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p:txBody>
      </p:sp>
      <p:sp>
        <p:nvSpPr>
          <p:cNvPr id="19" name="Rectangle 18">
            <a:extLst>
              <a:ext uri="{FF2B5EF4-FFF2-40B4-BE49-F238E27FC236}">
                <a16:creationId xmlns:a16="http://schemas.microsoft.com/office/drawing/2014/main" id="{9E53DA43-030B-4E77-B920-6BE4C1D5D53E}"/>
              </a:ext>
              <a:ext uri="{C183D7F6-B498-43B3-948B-1728B52AA6E4}">
                <adec:decorative xmlns:adec="http://schemas.microsoft.com/office/drawing/2017/decorative" val="1"/>
              </a:ext>
            </a:extLst>
          </p:cNvPr>
          <p:cNvSpPr>
            <a:spLocks/>
          </p:cNvSpPr>
          <p:nvPr/>
        </p:nvSpPr>
        <p:spPr>
          <a:xfrm>
            <a:off x="513374" y="1756863"/>
            <a:ext cx="100182" cy="240365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0" name="Rectangle 19">
            <a:extLst>
              <a:ext uri="{FF2B5EF4-FFF2-40B4-BE49-F238E27FC236}">
                <a16:creationId xmlns:a16="http://schemas.microsoft.com/office/drawing/2014/main" id="{8E64AF10-A7B8-44EB-915E-37585B54E120}"/>
              </a:ext>
            </a:extLst>
          </p:cNvPr>
          <p:cNvSpPr>
            <a:spLocks/>
          </p:cNvSpPr>
          <p:nvPr/>
        </p:nvSpPr>
        <p:spPr>
          <a:xfrm>
            <a:off x="613555" y="4291157"/>
            <a:ext cx="4114800" cy="1920240"/>
          </a:xfrm>
          <a:prstGeom prst="rect">
            <a:avLst/>
          </a:prstGeom>
          <a:solidFill>
            <a:srgbClr val="FEF3E7"/>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91440" tIns="182880" rIns="9144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chemeClr val="accent3"/>
                </a:solidFill>
                <a:latin typeface="Consolas" panose="020B0609020204030204" pitchFamily="49" charset="0"/>
              </a:rPr>
              <a:t>Car</a:t>
            </a:r>
            <a:r>
              <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::Car(</a:t>
            </a:r>
            <a:r>
              <a:rPr lang="en-US" sz="1600" dirty="0">
                <a:solidFill>
                  <a:schemeClr val="accent3"/>
                </a:solidFill>
                <a:latin typeface="Consolas" panose="020B0609020204030204" pitchFamily="49" charset="0"/>
              </a:rPr>
              <a:t>string</a:t>
            </a:r>
            <a:r>
              <a:rPr lang="en-US" sz="1600" dirty="0">
                <a:solidFill>
                  <a:srgbClr val="0000FF"/>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make</a:t>
            </a:r>
            <a:r>
              <a:rPr lang="en-US" sz="1600" dirty="0">
                <a:solidFill>
                  <a:srgbClr val="000000"/>
                </a:solidFill>
                <a:latin typeface="Consolas" panose="020B0609020204030204" pitchFamily="49" charset="0"/>
              </a:rPr>
              <a:t>,</a:t>
            </a:r>
            <a:r>
              <a:rPr lang="en-US" sz="1600" dirty="0">
                <a:solidFill>
                  <a:srgbClr val="0000FF"/>
                </a:solidFill>
                <a:latin typeface="Consolas" panose="020B0609020204030204" pitchFamily="49" charset="0"/>
              </a:rPr>
              <a:t> </a:t>
            </a:r>
            <a:r>
              <a:rPr lang="en-US" sz="1600" dirty="0">
                <a:solidFill>
                  <a:schemeClr val="accent3"/>
                </a:solidFill>
                <a:latin typeface="Consolas" panose="020B0609020204030204" pitchFamily="49" charset="0"/>
              </a:rPr>
              <a:t>string</a:t>
            </a:r>
            <a:r>
              <a:rPr lang="en-US" sz="1600" dirty="0">
                <a:solidFill>
                  <a:srgbClr val="0000FF"/>
                </a:solidFill>
                <a:latin typeface="Consolas" panose="020B0609020204030204" pitchFamily="49" charset="0"/>
              </a:rPr>
              <a:t> </a:t>
            </a:r>
            <a:r>
              <a:rPr lang="en-US" sz="1600" dirty="0">
                <a:solidFill>
                  <a:schemeClr val="accent3">
                    <a:lumMod val="75000"/>
                  </a:schemeClr>
                </a:solidFill>
                <a:latin typeface="Consolas" panose="020B0609020204030204" pitchFamily="49" charset="0"/>
              </a:rPr>
              <a:t>model</a:t>
            </a:r>
            <a:r>
              <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lvl="0" defTabSz="457200">
              <a:defRPr/>
            </a:pP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_price = 0;</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_miles = 0;</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_make = </a:t>
            </a:r>
            <a:r>
              <a:rPr lang="en-US" sz="1600" dirty="0">
                <a:solidFill>
                  <a:schemeClr val="accent3">
                    <a:lumMod val="75000"/>
                  </a:schemeClr>
                </a:solidFill>
                <a:latin typeface="Consolas" panose="020B0609020204030204" pitchFamily="49" charset="0"/>
              </a:rPr>
              <a:t>make</a:t>
            </a:r>
            <a:r>
              <a:rPr lang="en-US" sz="1600" dirty="0">
                <a:solidFill>
                  <a:srgbClr val="000000"/>
                </a:solidFill>
                <a:latin typeface="Consolas" panose="020B0609020204030204" pitchFamily="49" charset="0"/>
              </a:rPr>
              <a:t>;</a:t>
            </a:r>
            <a:br>
              <a:rPr lang="en-US" sz="1600" dirty="0">
                <a:solidFill>
                  <a:srgbClr val="000000"/>
                </a:solidFill>
                <a:latin typeface="Consolas" panose="020B0609020204030204" pitchFamily="49" charset="0"/>
              </a:rPr>
            </a:br>
            <a:r>
              <a:rPr lang="en-US" sz="1600" dirty="0">
                <a:solidFill>
                  <a:srgbClr val="000000"/>
                </a:solidFill>
                <a:latin typeface="Consolas" panose="020B0609020204030204" pitchFamily="49" charset="0"/>
              </a:rPr>
              <a:t>	_model = </a:t>
            </a:r>
            <a:r>
              <a:rPr lang="en-US" sz="1600" dirty="0">
                <a:solidFill>
                  <a:schemeClr val="accent3">
                    <a:lumMod val="75000"/>
                  </a:schemeClr>
                </a:solidFill>
                <a:latin typeface="Consolas" panose="020B0609020204030204" pitchFamily="49" charset="0"/>
              </a:rPr>
              <a:t>model</a:t>
            </a:r>
            <a:r>
              <a:rPr lang="en-US" sz="1600" dirty="0">
                <a:solidFill>
                  <a:srgbClr val="000000"/>
                </a:solidFill>
                <a:latin typeface="Consolas" panose="020B0609020204030204" pitchFamily="49" charset="0"/>
              </a:rPr>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600" dirty="0">
                <a:solidFill>
                  <a:srgbClr val="000000"/>
                </a:solidFill>
                <a:latin typeface="Consolas" panose="020B0609020204030204" pitchFamily="49" charset="0"/>
              </a:rPr>
              <a:t>}</a:t>
            </a:r>
            <a:endParaRPr kumimoji="0" lang="en-US" sz="16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p:txBody>
      </p:sp>
      <p:sp>
        <p:nvSpPr>
          <p:cNvPr id="21" name="Rectangle 20">
            <a:extLst>
              <a:ext uri="{FF2B5EF4-FFF2-40B4-BE49-F238E27FC236}">
                <a16:creationId xmlns:a16="http://schemas.microsoft.com/office/drawing/2014/main" id="{780FD33D-DBB0-4EF7-9589-2A6FE45A948B}"/>
              </a:ext>
              <a:ext uri="{C183D7F6-B498-43B3-948B-1728B52AA6E4}">
                <adec:decorative xmlns:adec="http://schemas.microsoft.com/office/drawing/2017/decorative" val="1"/>
              </a:ext>
            </a:extLst>
          </p:cNvPr>
          <p:cNvSpPr>
            <a:spLocks/>
          </p:cNvSpPr>
          <p:nvPr/>
        </p:nvSpPr>
        <p:spPr>
          <a:xfrm>
            <a:off x="513374" y="4291157"/>
            <a:ext cx="100182" cy="19202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2" name="Arrow: Right 11">
            <a:extLst>
              <a:ext uri="{FF2B5EF4-FFF2-40B4-BE49-F238E27FC236}">
                <a16:creationId xmlns:a16="http://schemas.microsoft.com/office/drawing/2014/main" id="{241A19E2-58A5-452E-8688-9BEFB5E3EB4D}"/>
              </a:ext>
              <a:ext uri="{C183D7F6-B498-43B3-948B-1728B52AA6E4}">
                <adec:decorative xmlns:adec="http://schemas.microsoft.com/office/drawing/2017/decorative" val="1"/>
              </a:ext>
            </a:extLst>
          </p:cNvPr>
          <p:cNvSpPr/>
          <p:nvPr/>
        </p:nvSpPr>
        <p:spPr>
          <a:xfrm>
            <a:off x="4382767" y="3369945"/>
            <a:ext cx="507708" cy="367030"/>
          </a:xfrm>
          <a:prstGeom prst="rightArrow">
            <a:avLst/>
          </a:prstGeom>
          <a:solidFill>
            <a:schemeClr val="accent1"/>
          </a:solidFill>
          <a:ln>
            <a:solidFill>
              <a:schemeClr val="tx2"/>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4586355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ARTICULATE_REFERENCE_ID" val="8d712cd3-c96d-494a-9db9-f27087647cfc"/>
  <p:tag name="ARTICULATE_DESIGN_ID_OFFICE THEME" val="6pZTbGXi3BY"/>
  <p:tag name="ARTICULATE_REFERENCE_COUNT" val="0"/>
  <p:tag name="ARTICULATE_PLAYER_GLOSSARY_XML" val="&lt;?xml version=&quot;1.0&quot; encoding=&quot;utf-16&quot;?&gt;&lt;glossary xmlns:xsi=&quot;http://www.w3.org/2001/XMLSchema-instance&quot; xmlns:xsd=&quot;http://www.w3.org/2001/XMLSchema&quot;&gt;&lt;terms /&gt;&lt;/glossary&gt;"/>
  <p:tag name="TAG_BACKING_FORM_KEY" val="8127648-\\mac\dropbox\hospitality_template.pptx"/>
  <p:tag name="ARTICULATE_PRESENTER_VERSION" val="8"/>
  <p:tag name="ARTICULATE_USED_PAGE_ORIENTATION" val="1"/>
  <p:tag name="ARTICULATE_USED_PAGE_SIZE" val="7"/>
  <p:tag name="ARTICULATE_SLIDE_COUNT" val="21"/>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Custom 384">
      <a:dk1>
        <a:srgbClr val="000000"/>
      </a:dk1>
      <a:lt1>
        <a:srgbClr val="FFFFFF"/>
      </a:lt1>
      <a:dk2>
        <a:srgbClr val="00174E"/>
      </a:dk2>
      <a:lt2>
        <a:srgbClr val="FFFFFF"/>
      </a:lt2>
      <a:accent1>
        <a:srgbClr val="69EEF0"/>
      </a:accent1>
      <a:accent2>
        <a:srgbClr val="0451A5"/>
      </a:accent2>
      <a:accent3>
        <a:srgbClr val="3C556C"/>
      </a:accent3>
      <a:accent4>
        <a:srgbClr val="DD6F08"/>
      </a:accent4>
      <a:accent5>
        <a:srgbClr val="D63C51"/>
      </a:accent5>
      <a:accent6>
        <a:srgbClr val="0F8511"/>
      </a:accent6>
      <a:hlink>
        <a:srgbClr val="0451A5"/>
      </a:hlink>
      <a:folHlink>
        <a:srgbClr val="3C55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4763DD9DAFD9A41AA71C049DC7C3692" ma:contentTypeVersion="11" ma:contentTypeDescription="Create a new document." ma:contentTypeScope="" ma:versionID="87d19087cef2b3648540fc791f3e4316">
  <xsd:schema xmlns:xsd="http://www.w3.org/2001/XMLSchema" xmlns:xs="http://www.w3.org/2001/XMLSchema" xmlns:p="http://schemas.microsoft.com/office/2006/metadata/properties" xmlns:ns3="893ce604-a07d-45c8-9760-1c451cf96fee" xmlns:ns4="c428bb1f-ac02-46ea-b9f2-2552abf989f6" targetNamespace="http://schemas.microsoft.com/office/2006/metadata/properties" ma:root="true" ma:fieldsID="8bf15136e8275782de5a0a1074427e18" ns3:_="" ns4:_="">
    <xsd:import namespace="893ce604-a07d-45c8-9760-1c451cf96fee"/>
    <xsd:import namespace="c428bb1f-ac02-46ea-b9f2-2552abf989f6"/>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93ce604-a07d-45c8-9760-1c451cf96fe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428bb1f-ac02-46ea-b9f2-2552abf989f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A5E0E413-BE29-43E1-87B2-464413A005AD}">
  <ds:schemaRefs>
    <ds:schemaRef ds:uri="http://schemas.microsoft.com/sharepoint/v3/contenttype/forms"/>
  </ds:schemaRefs>
</ds:datastoreItem>
</file>

<file path=customXml/itemProps2.xml><?xml version="1.0" encoding="utf-8"?>
<ds:datastoreItem xmlns:ds="http://schemas.openxmlformats.org/officeDocument/2006/customXml" ds:itemID="{7F2F7F53-7F90-4A18-A882-85A947409B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93ce604-a07d-45c8-9760-1c451cf96fee"/>
    <ds:schemaRef ds:uri="c428bb1f-ac02-46ea-b9f2-2552abf989f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7D3E7C2-7979-43AF-A8A9-C699DA8E02BD}">
  <ds:schemaRefs>
    <ds:schemaRef ds:uri="http://www.w3.org/XML/1998/namespace"/>
    <ds:schemaRef ds:uri="893ce604-a07d-45c8-9760-1c451cf96fee"/>
    <ds:schemaRef ds:uri="http://purl.org/dc/elements/1.1/"/>
    <ds:schemaRef ds:uri="http://purl.org/dc/dcmitype/"/>
    <ds:schemaRef ds:uri="http://schemas.microsoft.com/office/2006/documentManagement/types"/>
    <ds:schemaRef ds:uri="http://schemas.microsoft.com/office/2006/metadata/properties"/>
    <ds:schemaRef ds:uri="http://purl.org/dc/terms/"/>
    <ds:schemaRef ds:uri="c428bb1f-ac02-46ea-b9f2-2552abf989f6"/>
    <ds:schemaRef ds:uri="http://schemas.microsoft.com/office/infopath/2007/PartnerControls"/>
    <ds:schemaRef ds:uri="http://schemas.openxmlformats.org/package/2006/metadata/core-properties"/>
  </ds:schemaRefs>
</ds:datastoreItem>
</file>

<file path=docProps/app.xml><?xml version="1.0" encoding="utf-8"?>
<Properties xmlns="http://schemas.openxmlformats.org/officeDocument/2006/extended-properties" xmlns:vt="http://schemas.openxmlformats.org/officeDocument/2006/docPropsVTypes">
  <TotalTime>11636</TotalTime>
  <Words>4842</Words>
  <Application>Microsoft Office PowerPoint</Application>
  <PresentationFormat>Widescreen</PresentationFormat>
  <Paragraphs>488</Paragraphs>
  <Slides>21</Slides>
  <Notes>19</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Arial</vt:lpstr>
      <vt:lpstr>Calibri</vt:lpstr>
      <vt:lpstr>Consolas</vt:lpstr>
      <vt:lpstr>Trebuchet MS</vt:lpstr>
      <vt:lpstr>Office Theme</vt:lpstr>
      <vt:lpstr>COP3503</vt:lpstr>
      <vt:lpstr>Welcome!</vt:lpstr>
      <vt:lpstr>Objects Should Be Initialized Before Use</vt:lpstr>
      <vt:lpstr>Constructors</vt:lpstr>
      <vt:lpstr>Constructors</vt:lpstr>
      <vt:lpstr>Constructors</vt:lpstr>
      <vt:lpstr>Constructors</vt:lpstr>
      <vt:lpstr>Constructors</vt:lpstr>
      <vt:lpstr>Constructors</vt:lpstr>
      <vt:lpstr>Default Constructors</vt:lpstr>
      <vt:lpstr>Default Constructors</vt:lpstr>
      <vt:lpstr>Quick Detour to Default Arguments</vt:lpstr>
      <vt:lpstr>What if You Don’t Write a Constructor?</vt:lpstr>
      <vt:lpstr>Why Should You Have a Default Constructor?</vt:lpstr>
      <vt:lpstr>Do Constructors Have Size Limits?</vt:lpstr>
      <vt:lpstr>Destructors</vt:lpstr>
      <vt:lpstr>Destructors</vt:lpstr>
      <vt:lpstr>Do You Have to Write a Destructor?</vt:lpstr>
      <vt:lpstr>Recap</vt:lpstr>
      <vt:lpstr>Conclusion</vt:lpstr>
      <vt:lpstr>Thank you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Trina Rimmer</dc:creator>
  <cp:lastModifiedBy>Martin,Joshua L</cp:lastModifiedBy>
  <cp:revision>461</cp:revision>
  <dcterms:created xsi:type="dcterms:W3CDTF">2017-06-08T19:59:47Z</dcterms:created>
  <dcterms:modified xsi:type="dcterms:W3CDTF">2022-08-26T12:19:52Z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Path">
    <vt:lpwstr>Hospitality_Template</vt:lpwstr>
  </property>
  <property fmtid="{D5CDD505-2E9C-101B-9397-08002B2CF9AE}" pid="3" name="ArticulateUseProject">
    <vt:lpwstr>1</vt:lpwstr>
  </property>
  <property fmtid="{D5CDD505-2E9C-101B-9397-08002B2CF9AE}" pid="4" name="ArticulateProjectVersion">
    <vt:lpwstr>8</vt:lpwstr>
  </property>
  <property fmtid="{D5CDD505-2E9C-101B-9397-08002B2CF9AE}" pid="5" name="ArticulateGUID">
    <vt:lpwstr>946E3964-23FC-46E3-B8C6-DCBEDE8240BF</vt:lpwstr>
  </property>
  <property fmtid="{D5CDD505-2E9C-101B-9397-08002B2CF9AE}" pid="6" name="ArticulateProjectFull">
    <vt:lpwstr>P:\UFO\COP3503_sp22_Fox\module_content\powerpoints\pptsANDscripts\M01\M01_01_COP3503_sp22_Fox_v10.ppta</vt:lpwstr>
  </property>
  <property fmtid="{D5CDD505-2E9C-101B-9397-08002B2CF9AE}" pid="7" name="ContentTypeId">
    <vt:lpwstr>0x010100C4763DD9DAFD9A41AA71C049DC7C3692</vt:lpwstr>
  </property>
</Properties>
</file>

<file path=docProps/thumbnail.jpeg>
</file>